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12192000" cy="6858000"/>
  <p:embeddedFontLst>
    <p:embeddedFont>
      <p:font typeface="Open Sans" panose="020B0606030504020204"/>
      <p:regular r:id="rId11"/>
    </p:embeddedFont>
    <p:embeddedFont>
      <p:font typeface="Calibri" panose="020F0502020204030204"/>
      <p:regular r:id="rId12"/>
      <p:bold r:id="rId13"/>
      <p:italic r:id="rId14"/>
      <p:boldItalic r:id="rId15"/>
    </p:embeddedFont>
    <p:embeddedFont>
      <p:font typeface="Open Sans Semibold" panose="020B0706030804020204"/>
      <p:bold r:id="rId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242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242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242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28156" y="393865"/>
            <a:ext cx="4088465" cy="2369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126992" y="4872227"/>
            <a:ext cx="3154680" cy="1986280"/>
          </a:xfrm>
          <a:custGeom>
            <a:avLst/>
            <a:gdLst/>
            <a:ahLst/>
            <a:cxnLst/>
            <a:rect l="l" t="t" r="r" b="b"/>
            <a:pathLst>
              <a:path w="3154679" h="1986279">
                <a:moveTo>
                  <a:pt x="2103120" y="291084"/>
                </a:moveTo>
                <a:lnTo>
                  <a:pt x="1724787" y="291084"/>
                </a:lnTo>
                <a:lnTo>
                  <a:pt x="0" y="1985772"/>
                </a:lnTo>
                <a:lnTo>
                  <a:pt x="378333" y="1985772"/>
                </a:lnTo>
                <a:lnTo>
                  <a:pt x="2103120" y="291084"/>
                </a:lnTo>
                <a:close/>
              </a:path>
              <a:path w="3154679" h="1986279">
                <a:moveTo>
                  <a:pt x="3154680" y="0"/>
                </a:moveTo>
                <a:lnTo>
                  <a:pt x="2776347" y="0"/>
                </a:lnTo>
                <a:lnTo>
                  <a:pt x="1051560" y="1694688"/>
                </a:lnTo>
                <a:lnTo>
                  <a:pt x="1429766" y="1694688"/>
                </a:lnTo>
                <a:lnTo>
                  <a:pt x="3154680" y="0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92128" y="6341364"/>
            <a:ext cx="276225" cy="276225"/>
          </a:xfrm>
          <a:custGeom>
            <a:avLst/>
            <a:gdLst/>
            <a:ahLst/>
            <a:cxnLst/>
            <a:rect l="l" t="t" r="r" b="b"/>
            <a:pathLst>
              <a:path w="276225" h="276225">
                <a:moveTo>
                  <a:pt x="275844" y="0"/>
                </a:moveTo>
                <a:lnTo>
                  <a:pt x="0" y="275844"/>
                </a:lnTo>
                <a:lnTo>
                  <a:pt x="275844" y="275844"/>
                </a:lnTo>
                <a:lnTo>
                  <a:pt x="275844" y="0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0211" y="531698"/>
            <a:ext cx="3211576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242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358" y="1550289"/>
            <a:ext cx="11527282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hyperlink" Target="mailto:director@aepev.es" TargetMode="Externa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Relationship Id="rId3" Type="http://schemas.openxmlformats.org/officeDocument/2006/relationships/hyperlink" Target="http://www.aepev.es/wp-content/uploads/2015/05/Codigo-autorregulaci%C3%B3n.pdf" TargetMode="Externa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5880" y="5431027"/>
            <a:ext cx="3914140" cy="8483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820"/>
              </a:spcBef>
            </a:pPr>
            <a:r>
              <a:rPr sz="1200" spc="4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"</a:t>
            </a:r>
            <a:r>
              <a:rPr sz="1200" i="1" spc="45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Donde </a:t>
            </a:r>
            <a:r>
              <a:rPr sz="1200" i="1" spc="50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acaba </a:t>
            </a:r>
            <a:r>
              <a:rPr sz="1200" i="1" spc="15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el </a:t>
            </a:r>
            <a:r>
              <a:rPr sz="1200" i="1" spc="40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vino </a:t>
            </a:r>
            <a:r>
              <a:rPr sz="12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termina la </a:t>
            </a:r>
            <a:r>
              <a:rPr sz="1200" spc="-1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cultura </a:t>
            </a:r>
            <a:r>
              <a:rPr sz="12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comienzan</a:t>
            </a:r>
            <a:r>
              <a:rPr sz="1200" spc="-1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los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 marR="41275" algn="r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dominios </a:t>
            </a:r>
            <a:r>
              <a:rPr sz="12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los</a:t>
            </a:r>
            <a:r>
              <a:rPr sz="1200" spc="-6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bárbaros"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 marL="2364105">
              <a:lnSpc>
                <a:spcPct val="100000"/>
              </a:lnSpc>
              <a:spcBef>
                <a:spcPts val="720"/>
              </a:spcBef>
            </a:pPr>
            <a:r>
              <a:rPr sz="1200" b="1" spc="1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Cayo Cornelio</a:t>
            </a:r>
            <a:r>
              <a:rPr sz="1200" b="1" spc="-9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sz="1200" b="1" spc="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Tácito</a:t>
            </a:r>
            <a:endParaRPr sz="1200">
              <a:latin typeface="Open Sans Semibold" panose="020B0706030804020204"/>
              <a:cs typeface="Open Sans Semibold" panose="020B0706030804020204"/>
            </a:endParaRPr>
          </a:p>
        </p:txBody>
      </p:sp>
      <p:pic>
        <p:nvPicPr>
          <p:cNvPr id="19" name="Marcador de posición de contenido 18" descr="Logo recortado"/>
          <p:cNvPicPr>
            <a:picLocks noChangeAspect="1"/>
          </p:cNvPicPr>
          <p:nvPr>
            <p:ph sz="half" idx="3"/>
          </p:nvPr>
        </p:nvPicPr>
        <p:blipFill>
          <a:blip r:embed="rId1"/>
          <a:stretch>
            <a:fillRect/>
          </a:stretch>
        </p:blipFill>
        <p:spPr>
          <a:xfrm>
            <a:off x="3810000" y="533400"/>
            <a:ext cx="4079875" cy="22517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34588" y="3273678"/>
            <a:ext cx="462089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Asociación Española </a:t>
            </a:r>
            <a:r>
              <a:rPr sz="14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de Periodistas y </a:t>
            </a:r>
            <a:r>
              <a:rPr sz="14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Escritores </a:t>
            </a:r>
            <a:r>
              <a:rPr sz="14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del</a:t>
            </a:r>
            <a:r>
              <a:rPr sz="1400" spc="-14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4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Vino  Y</a:t>
            </a:r>
            <a:endParaRPr sz="1400">
              <a:latin typeface="Open Sans" panose="020B0606030504020204"/>
              <a:cs typeface="Open Sans" panose="020B0606030504020204"/>
            </a:endParaRPr>
          </a:p>
          <a:p>
            <a:pPr marL="6985" algn="ctr">
              <a:lnSpc>
                <a:spcPct val="100000"/>
              </a:lnSpc>
            </a:pPr>
            <a:r>
              <a:rPr sz="14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Comunidad Digital Hispana del Vino</a:t>
            </a:r>
            <a:r>
              <a:rPr sz="1400" spc="-13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400" spc="1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(</a:t>
            </a:r>
            <a:r>
              <a:rPr sz="1400" b="1" spc="1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CODHIVI</a:t>
            </a:r>
            <a:r>
              <a:rPr sz="1400" spc="1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)</a:t>
            </a:r>
            <a:endParaRPr sz="1400">
              <a:latin typeface="Open Sans" panose="020B0606030504020204"/>
              <a:cs typeface="Open Sans" panose="020B0606030504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887" y="5431027"/>
            <a:ext cx="2437765" cy="8420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spc="1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Ernesto</a:t>
            </a:r>
            <a:r>
              <a:rPr sz="1200" b="1" spc="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sz="1200" b="1" spc="1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Gallud</a:t>
            </a:r>
            <a:endParaRPr sz="1200">
              <a:latin typeface="Open Sans Semibold" panose="020B0706030804020204"/>
              <a:cs typeface="Open Sans Semibold" panose="020B070603080402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i="1" spc="35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Director </a:t>
            </a:r>
            <a:r>
              <a:rPr sz="1200" i="1" spc="25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Gerente </a:t>
            </a:r>
            <a:r>
              <a:rPr sz="1200" i="1" spc="40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de</a:t>
            </a:r>
            <a:r>
              <a:rPr sz="1200" i="1" spc="5" dirty="0">
                <a:solidFill>
                  <a:srgbClr val="232427"/>
                </a:solidFill>
                <a:latin typeface="Calibri" panose="020F0502020204030204"/>
                <a:cs typeface="Calibri" panose="020F0502020204030204"/>
              </a:rPr>
              <a:t> AEPEV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1520190" algn="l"/>
              </a:tabLst>
            </a:pPr>
            <a:r>
              <a:rPr sz="1200" spc="-1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  <a:hlinkClick r:id="rId2"/>
              </a:rPr>
              <a:t>director@aepev.es</a:t>
            </a:r>
            <a:r>
              <a:rPr sz="1200" spc="-1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	</a:t>
            </a:r>
            <a:r>
              <a:rPr lang="es-ES" sz="12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694917928</a:t>
            </a:r>
            <a:endParaRPr lang="es-ES" sz="1200">
              <a:latin typeface="Open Sans" panose="020B0606030504020204"/>
              <a:cs typeface="Open Sans" panose="020B0606030504020204"/>
            </a:endParaRPr>
          </a:p>
        </p:txBody>
      </p:sp>
      <p:pic>
        <p:nvPicPr>
          <p:cNvPr id="20" name="Marcador de posición de contenido 19" descr="Logo color sin textos - copia"/>
          <p:cNvPicPr>
            <a:picLocks noChangeAspect="1"/>
          </p:cNvPicPr>
          <p:nvPr>
            <p:ph sz="half" idx="2"/>
          </p:nvPr>
        </p:nvPicPr>
        <p:blipFill>
          <a:blip r:embed="rId3"/>
          <a:srcRect t="3935" b="3935"/>
          <a:stretch>
            <a:fillRect/>
          </a:stretch>
        </p:blipFill>
        <p:spPr>
          <a:xfrm>
            <a:off x="223520" y="152400"/>
            <a:ext cx="1643380" cy="1402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0728" y="6369507"/>
            <a:ext cx="795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979797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b="1" dirty="0">
                <a:solidFill>
                  <a:srgbClr val="979797"/>
                </a:solidFill>
                <a:latin typeface="Arial" panose="020B0604020202020204"/>
                <a:cs typeface="Arial" panose="020B0604020202020204"/>
              </a:rPr>
              <a:t>EPEV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392" y="0"/>
            <a:ext cx="6757034" cy="2719070"/>
            <a:chOff x="223392" y="0"/>
            <a:chExt cx="6757034" cy="2719070"/>
          </a:xfrm>
        </p:grpSpPr>
        <p:sp>
          <p:nvSpPr>
            <p:cNvPr id="4" name="object 4"/>
            <p:cNvSpPr/>
            <p:nvPr/>
          </p:nvSpPr>
          <p:spPr>
            <a:xfrm>
              <a:off x="223392" y="153807"/>
              <a:ext cx="1401278" cy="810737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529071" y="0"/>
              <a:ext cx="1450975" cy="2719070"/>
            </a:xfrm>
            <a:custGeom>
              <a:avLst/>
              <a:gdLst/>
              <a:ahLst/>
              <a:cxnLst/>
              <a:rect l="l" t="t" r="r" b="b"/>
              <a:pathLst>
                <a:path w="1450975" h="2719070">
                  <a:moveTo>
                    <a:pt x="1450848" y="0"/>
                  </a:moveTo>
                  <a:lnTo>
                    <a:pt x="1187957" y="0"/>
                  </a:lnTo>
                  <a:lnTo>
                    <a:pt x="0" y="2718816"/>
                  </a:lnTo>
                  <a:lnTo>
                    <a:pt x="262889" y="2718816"/>
                  </a:lnTo>
                  <a:lnTo>
                    <a:pt x="1450848" y="0"/>
                  </a:lnTo>
                  <a:close/>
                </a:path>
              </a:pathLst>
            </a:custGeom>
            <a:solidFill>
              <a:srgbClr val="9422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Marcador de posición de contenido 11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es-ES" alt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De </a:t>
            </a:r>
            <a:r>
              <a:rPr spc="-5" dirty="0"/>
              <a:t>dónde</a:t>
            </a:r>
            <a:r>
              <a:rPr spc="-95" dirty="0"/>
              <a:t> </a:t>
            </a:r>
            <a:r>
              <a:rPr spc="-5" dirty="0"/>
              <a:t>venimos</a:t>
            </a:r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5964167" y="2367914"/>
            <a:ext cx="592455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50000"/>
              </a:lnSpc>
              <a:spcBef>
                <a:spcPts val="100"/>
              </a:spcBef>
            </a:pP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Durante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los años </a:t>
            </a:r>
            <a:r>
              <a:rPr sz="1200" spc="-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90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del pasado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siglo, un grupo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profesionales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del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periodismo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comunicación del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vino,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preocupados por su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carrera, inician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los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trabajos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reuniones 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previas a la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aprobación del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Acta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Fundacional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AEPEV el </a:t>
            </a:r>
            <a:r>
              <a:rPr sz="120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19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abril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2006,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aunque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facto funcionaba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desde </a:t>
            </a:r>
            <a:r>
              <a:rPr sz="1200" spc="-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1997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bajo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 </a:t>
            </a:r>
            <a:r>
              <a:rPr sz="1200" spc="-4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amparo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FIJEV,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que recoge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como  fines</a:t>
            </a:r>
            <a:r>
              <a:rPr sz="1200" spc="1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principales: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Open Sans" panose="020B0606030504020204"/>
              <a:cs typeface="Open Sans" panose="020B0606030504020204"/>
            </a:endParaRPr>
          </a:p>
          <a:p>
            <a:pPr marL="12700" marR="71755" indent="-635">
              <a:lnSpc>
                <a:spcPct val="144000"/>
              </a:lnSpc>
              <a:spcBef>
                <a:spcPts val="5"/>
              </a:spcBef>
            </a:pPr>
            <a:r>
              <a:rPr sz="1250" i="1" spc="4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La</a:t>
            </a:r>
            <a:r>
              <a:rPr sz="1250" i="1" spc="2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4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defensa</a:t>
            </a:r>
            <a:r>
              <a:rPr sz="1250" i="1" spc="1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3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genérica</a:t>
            </a:r>
            <a:r>
              <a:rPr sz="1250" i="1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4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del</a:t>
            </a:r>
            <a:r>
              <a:rPr sz="1250" i="1" spc="1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3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VINO</a:t>
            </a:r>
            <a:r>
              <a:rPr sz="1250" i="1" spc="-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6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como</a:t>
            </a:r>
            <a:r>
              <a:rPr sz="1250" i="1" spc="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4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bebida</a:t>
            </a:r>
            <a:r>
              <a:rPr sz="1250" i="1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3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saludable</a:t>
            </a:r>
            <a:r>
              <a:rPr sz="1250" i="1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-1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y</a:t>
            </a:r>
            <a:r>
              <a:rPr sz="1250" i="1" spc="3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7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de</a:t>
            </a:r>
            <a:r>
              <a:rPr sz="1250" i="1" spc="1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-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la</a:t>
            </a:r>
            <a:r>
              <a:rPr sz="1250" i="1" spc="2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3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imagen</a:t>
            </a:r>
            <a:r>
              <a:rPr sz="1250" i="1" spc="1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4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del</a:t>
            </a:r>
            <a:r>
              <a:rPr sz="1250" i="1" spc="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4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sector</a:t>
            </a:r>
            <a:r>
              <a:rPr sz="1250" i="1" spc="-1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6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en</a:t>
            </a:r>
            <a:r>
              <a:rPr sz="1250" i="1" spc="3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4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los  </a:t>
            </a:r>
            <a:r>
              <a:rPr sz="1250" i="1" spc="5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medios </a:t>
            </a:r>
            <a:r>
              <a:rPr sz="1250" i="1" spc="7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de</a:t>
            </a:r>
            <a:r>
              <a:rPr sz="1250" i="1" spc="-19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50" i="1" spc="4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comunicación </a:t>
            </a:r>
            <a:r>
              <a:rPr sz="1250" i="1" spc="-1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y </a:t>
            </a:r>
            <a:r>
              <a:rPr sz="1250" i="1" spc="3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ante </a:t>
            </a:r>
            <a:r>
              <a:rPr sz="1250" i="1" spc="-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la </a:t>
            </a:r>
            <a:r>
              <a:rPr sz="1250" i="1" spc="4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opinión </a:t>
            </a:r>
            <a:r>
              <a:rPr sz="1250" i="1" spc="3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1200" b="1" i="1" spc="3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ú</a:t>
            </a:r>
            <a:r>
              <a:rPr sz="1250" i="1" spc="3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blica </a:t>
            </a:r>
            <a:r>
              <a:rPr sz="1250" i="1" spc="65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en </a:t>
            </a:r>
            <a:r>
              <a:rPr sz="1250" i="1" spc="20" dirty="0">
                <a:solidFill>
                  <a:srgbClr val="525252"/>
                </a:solidFill>
                <a:latin typeface="Calibri" panose="020F0502020204030204"/>
                <a:cs typeface="Calibri" panose="020F0502020204030204"/>
              </a:rPr>
              <a:t>general.</a:t>
            </a:r>
            <a:endParaRPr sz="125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50000"/>
              </a:lnSpc>
            </a:pP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máximo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respeto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dedicación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un producto: </a:t>
            </a:r>
            <a:r>
              <a:rPr sz="1200" spc="-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VINO,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un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producto que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necesita ser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contado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su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dimensión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económica, social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salud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al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grueso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sociedad </a:t>
            </a:r>
            <a:r>
              <a:rPr sz="1200" spc="-7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y,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en 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especial</a:t>
            </a:r>
            <a:r>
              <a:rPr sz="1200" spc="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</a:t>
            </a:r>
            <a:r>
              <a:rPr sz="1200" spc="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los</a:t>
            </a:r>
            <a:r>
              <a:rPr sz="1200" spc="-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lectores</a:t>
            </a:r>
            <a:r>
              <a:rPr sz="120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</a:t>
            </a:r>
            <a:r>
              <a:rPr sz="1200" spc="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revistas</a:t>
            </a:r>
            <a:r>
              <a:rPr sz="1200" spc="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especializadas,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webs</a:t>
            </a:r>
            <a:r>
              <a:rPr sz="1200" spc="1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del</a:t>
            </a:r>
            <a:r>
              <a:rPr sz="1200" spc="-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</a:t>
            </a:r>
            <a:r>
              <a:rPr sz="1200" spc="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</a:t>
            </a:r>
            <a:r>
              <a:rPr sz="1200" spc="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libros</a:t>
            </a:r>
            <a:r>
              <a:rPr sz="1200" spc="-1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sobre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</a:t>
            </a:r>
            <a:r>
              <a:rPr sz="1200" spc="1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sector.</a:t>
            </a:r>
            <a:endParaRPr sz="1200">
              <a:latin typeface="Open Sans" panose="020B0606030504020204"/>
              <a:cs typeface="Open Sans" panose="020B0606030504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49260" y="1986025"/>
            <a:ext cx="1797685" cy="73660"/>
          </a:xfrm>
          <a:custGeom>
            <a:avLst/>
            <a:gdLst/>
            <a:ahLst/>
            <a:cxnLst/>
            <a:rect l="l" t="t" r="r" b="b"/>
            <a:pathLst>
              <a:path w="1797684" h="73660">
                <a:moveTo>
                  <a:pt x="1299083" y="0"/>
                </a:moveTo>
                <a:lnTo>
                  <a:pt x="0" y="0"/>
                </a:lnTo>
                <a:lnTo>
                  <a:pt x="0" y="73152"/>
                </a:lnTo>
                <a:lnTo>
                  <a:pt x="1172337" y="73152"/>
                </a:lnTo>
                <a:lnTo>
                  <a:pt x="1299083" y="0"/>
                </a:lnTo>
                <a:close/>
              </a:path>
              <a:path w="1797684" h="73660">
                <a:moveTo>
                  <a:pt x="1547114" y="0"/>
                </a:moveTo>
                <a:lnTo>
                  <a:pt x="1445387" y="0"/>
                </a:lnTo>
                <a:lnTo>
                  <a:pt x="1318641" y="73152"/>
                </a:lnTo>
                <a:lnTo>
                  <a:pt x="1420368" y="73152"/>
                </a:lnTo>
                <a:lnTo>
                  <a:pt x="1547114" y="0"/>
                </a:lnTo>
                <a:close/>
              </a:path>
              <a:path w="1797684" h="73660">
                <a:moveTo>
                  <a:pt x="1797431" y="0"/>
                </a:moveTo>
                <a:lnTo>
                  <a:pt x="1693418" y="0"/>
                </a:lnTo>
                <a:lnTo>
                  <a:pt x="1566672" y="73152"/>
                </a:lnTo>
                <a:lnTo>
                  <a:pt x="1797431" y="73152"/>
                </a:lnTo>
                <a:lnTo>
                  <a:pt x="1797431" y="0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65532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828157" y="6174435"/>
            <a:ext cx="4446270" cy="5283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1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“Quién se enfada por las </a:t>
            </a:r>
            <a:r>
              <a:rPr sz="11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críticas, </a:t>
            </a:r>
            <a:r>
              <a:rPr sz="11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reconoce que </a:t>
            </a:r>
            <a:r>
              <a:rPr sz="11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las </a:t>
            </a:r>
            <a:r>
              <a:rPr sz="11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tenía</a:t>
            </a:r>
            <a:r>
              <a:rPr sz="11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1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merecidas"</a:t>
            </a:r>
            <a:endParaRPr sz="1100">
              <a:latin typeface="Open Sans" panose="020B0606030504020204"/>
              <a:cs typeface="Open Sans" panose="020B0606030504020204"/>
            </a:endParaRPr>
          </a:p>
          <a:p>
            <a:pPr marR="5080" algn="r">
              <a:lnSpc>
                <a:spcPct val="100000"/>
              </a:lnSpc>
              <a:spcBef>
                <a:spcPts val="660"/>
              </a:spcBef>
            </a:pPr>
            <a:r>
              <a:rPr sz="1100" b="1" spc="2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Cayo </a:t>
            </a:r>
            <a:r>
              <a:rPr sz="1100" b="1" spc="1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Cornelio</a:t>
            </a:r>
            <a:r>
              <a:rPr sz="1100" b="1" spc="-15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sz="1100" b="1" spc="2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Tácito</a:t>
            </a:r>
            <a:endParaRPr sz="1100">
              <a:latin typeface="Open Sans Semibold" panose="020B0706030804020204"/>
              <a:cs typeface="Open Sans Semibold" panose="020B0706030804020204"/>
            </a:endParaRPr>
          </a:p>
        </p:txBody>
      </p:sp>
      <p:pic>
        <p:nvPicPr>
          <p:cNvPr id="11" name="Marcador de posición de contenido 10" descr="Logo color sin textos - copia"/>
          <p:cNvPicPr>
            <a:picLocks noChangeAspect="1"/>
          </p:cNvPicPr>
          <p:nvPr>
            <p:ph sz="half" idx="2"/>
          </p:nvPr>
        </p:nvPicPr>
        <p:blipFill>
          <a:blip r:embed="rId3"/>
          <a:srcRect t="3935" b="3935"/>
          <a:stretch>
            <a:fillRect/>
          </a:stretch>
        </p:blipFill>
        <p:spPr>
          <a:xfrm>
            <a:off x="223520" y="152400"/>
            <a:ext cx="1643380" cy="1402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0728" y="6363411"/>
            <a:ext cx="731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979797"/>
                </a:solidFill>
                <a:latin typeface="Open Sans Semibold" panose="020B0706030804020204"/>
                <a:cs typeface="Open Sans Semibold" panose="020B0706030804020204"/>
              </a:rPr>
              <a:t>AEPEV</a:t>
            </a:r>
            <a:endParaRPr sz="1800">
              <a:latin typeface="Open Sans Semibold" panose="020B0706030804020204"/>
              <a:cs typeface="Open Sans Semibold" panose="020B0706030804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341745" cy="6858000"/>
            <a:chOff x="0" y="0"/>
            <a:chExt cx="6341745" cy="6858000"/>
          </a:xfrm>
        </p:grpSpPr>
        <p:sp>
          <p:nvSpPr>
            <p:cNvPr id="4" name="object 4"/>
            <p:cNvSpPr/>
            <p:nvPr/>
          </p:nvSpPr>
          <p:spPr>
            <a:xfrm>
              <a:off x="223392" y="153807"/>
              <a:ext cx="1401278" cy="810737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20055" y="0"/>
              <a:ext cx="1321435" cy="2719070"/>
            </a:xfrm>
            <a:custGeom>
              <a:avLst/>
              <a:gdLst/>
              <a:ahLst/>
              <a:cxnLst/>
              <a:rect l="l" t="t" r="r" b="b"/>
              <a:pathLst>
                <a:path w="1321435" h="2719070">
                  <a:moveTo>
                    <a:pt x="1321308" y="0"/>
                  </a:moveTo>
                  <a:lnTo>
                    <a:pt x="1067308" y="0"/>
                  </a:lnTo>
                  <a:lnTo>
                    <a:pt x="0" y="2718816"/>
                  </a:lnTo>
                  <a:lnTo>
                    <a:pt x="254000" y="271881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942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6096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623431" y="414274"/>
            <a:ext cx="17799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60" dirty="0">
                <a:latin typeface="Open Sans Semibold" panose="020B0706030804020204"/>
                <a:cs typeface="Open Sans Semibold" panose="020B0706030804020204"/>
              </a:rPr>
              <a:t>Timeline</a:t>
            </a:r>
            <a:endParaRPr b="1" spc="60" dirty="0">
              <a:latin typeface="Open Sans Semibold" panose="020B0706030804020204"/>
              <a:cs typeface="Open Sans Semibold" panose="020B0706030804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82994" y="923797"/>
            <a:ext cx="1797685" cy="73660"/>
          </a:xfrm>
          <a:custGeom>
            <a:avLst/>
            <a:gdLst/>
            <a:ahLst/>
            <a:cxnLst/>
            <a:rect l="l" t="t" r="r" b="b"/>
            <a:pathLst>
              <a:path w="1797684" h="73659">
                <a:moveTo>
                  <a:pt x="1299083" y="0"/>
                </a:moveTo>
                <a:lnTo>
                  <a:pt x="0" y="0"/>
                </a:lnTo>
                <a:lnTo>
                  <a:pt x="0" y="73152"/>
                </a:lnTo>
                <a:lnTo>
                  <a:pt x="1172337" y="73152"/>
                </a:lnTo>
                <a:lnTo>
                  <a:pt x="1299083" y="0"/>
                </a:lnTo>
                <a:close/>
              </a:path>
              <a:path w="1797684" h="73659">
                <a:moveTo>
                  <a:pt x="1547114" y="0"/>
                </a:moveTo>
                <a:lnTo>
                  <a:pt x="1445387" y="0"/>
                </a:lnTo>
                <a:lnTo>
                  <a:pt x="1318641" y="73152"/>
                </a:lnTo>
                <a:lnTo>
                  <a:pt x="1420368" y="73152"/>
                </a:lnTo>
                <a:lnTo>
                  <a:pt x="1547114" y="0"/>
                </a:lnTo>
                <a:close/>
              </a:path>
              <a:path w="1797684" h="73659">
                <a:moveTo>
                  <a:pt x="1797431" y="0"/>
                </a:moveTo>
                <a:lnTo>
                  <a:pt x="1693418" y="0"/>
                </a:lnTo>
                <a:lnTo>
                  <a:pt x="1566672" y="73152"/>
                </a:lnTo>
                <a:lnTo>
                  <a:pt x="1797431" y="73152"/>
                </a:lnTo>
                <a:lnTo>
                  <a:pt x="1797431" y="0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32358" y="1550289"/>
            <a:ext cx="11527282" cy="3766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0364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Un repaso </a:t>
            </a:r>
            <a:r>
              <a:rPr spc="-35" dirty="0"/>
              <a:t>a </a:t>
            </a:r>
            <a:r>
              <a:rPr spc="-25" dirty="0"/>
              <a:t>los acontecimientos </a:t>
            </a:r>
            <a:r>
              <a:rPr spc="-40" dirty="0"/>
              <a:t>más</a:t>
            </a:r>
            <a:r>
              <a:rPr spc="114" dirty="0"/>
              <a:t> </a:t>
            </a:r>
            <a:r>
              <a:rPr spc="-30" dirty="0"/>
              <a:t>importantes:</a:t>
            </a:r>
            <a:endParaRPr spc="-30" dirty="0"/>
          </a:p>
          <a:p>
            <a:pPr marL="6290945">
              <a:lnSpc>
                <a:spcPct val="100000"/>
              </a:lnSpc>
              <a:spcBef>
                <a:spcPts val="50"/>
              </a:spcBef>
            </a:pPr>
            <a:endParaRPr sz="1550"/>
          </a:p>
          <a:p>
            <a:pPr marL="6303645" marR="2524760">
              <a:lnSpc>
                <a:spcPct val="150000"/>
              </a:lnSpc>
            </a:pPr>
            <a:r>
              <a:rPr spc="-20" dirty="0"/>
              <a:t>En </a:t>
            </a:r>
            <a:r>
              <a:rPr spc="-5" dirty="0"/>
              <a:t>1997, </a:t>
            </a:r>
            <a:r>
              <a:rPr spc="-35" dirty="0"/>
              <a:t>la </a:t>
            </a:r>
            <a:r>
              <a:rPr spc="-25" dirty="0"/>
              <a:t>AEPEV </a:t>
            </a:r>
            <a:r>
              <a:rPr spc="-15" dirty="0"/>
              <a:t>se </a:t>
            </a:r>
            <a:r>
              <a:rPr spc="-35" dirty="0"/>
              <a:t>integra </a:t>
            </a:r>
            <a:r>
              <a:rPr spc="-25" dirty="0"/>
              <a:t>en </a:t>
            </a:r>
            <a:r>
              <a:rPr spc="-35" dirty="0"/>
              <a:t>la </a:t>
            </a:r>
            <a:r>
              <a:rPr spc="-20" dirty="0"/>
              <a:t>FIJEV  En </a:t>
            </a:r>
            <a:r>
              <a:rPr spc="-5" dirty="0"/>
              <a:t>2009, </a:t>
            </a:r>
            <a:r>
              <a:rPr spc="-35" dirty="0"/>
              <a:t>la </a:t>
            </a:r>
            <a:r>
              <a:rPr spc="-25" dirty="0"/>
              <a:t>AEPEV </a:t>
            </a:r>
            <a:r>
              <a:rPr spc="-15" dirty="0"/>
              <a:t>se </a:t>
            </a:r>
            <a:r>
              <a:rPr spc="-30" dirty="0"/>
              <a:t>integra </a:t>
            </a:r>
            <a:r>
              <a:rPr spc="-20" dirty="0"/>
              <a:t>en </a:t>
            </a:r>
            <a:r>
              <a:rPr spc="-25" dirty="0"/>
              <a:t>la</a:t>
            </a:r>
            <a:r>
              <a:rPr spc="75" dirty="0"/>
              <a:t> </a:t>
            </a:r>
            <a:r>
              <a:rPr spc="-25" dirty="0"/>
              <a:t>FAPE</a:t>
            </a:r>
            <a:endParaRPr spc="-25" dirty="0"/>
          </a:p>
          <a:p>
            <a:pPr marL="6303645" marR="462915">
              <a:lnSpc>
                <a:spcPct val="150000"/>
              </a:lnSpc>
            </a:pPr>
            <a:r>
              <a:rPr spc="-20" dirty="0">
                <a:hlinkClick r:id="rId3"/>
              </a:rPr>
              <a:t>En </a:t>
            </a:r>
            <a:r>
              <a:rPr spc="-5" dirty="0">
                <a:hlinkClick r:id="rId3"/>
              </a:rPr>
              <a:t>2014, </a:t>
            </a:r>
            <a:r>
              <a:rPr spc="-35" dirty="0">
                <a:hlinkClick r:id="rId3"/>
              </a:rPr>
              <a:t>la </a:t>
            </a:r>
            <a:r>
              <a:rPr spc="-25" dirty="0">
                <a:hlinkClick r:id="rId3"/>
              </a:rPr>
              <a:t>AEPEV </a:t>
            </a:r>
            <a:r>
              <a:rPr spc="-15" dirty="0">
                <a:hlinkClick r:id="rId3"/>
              </a:rPr>
              <a:t>pone </a:t>
            </a:r>
            <a:r>
              <a:rPr spc="-20" dirty="0">
                <a:hlinkClick r:id="rId3"/>
              </a:rPr>
              <a:t>en </a:t>
            </a:r>
            <a:r>
              <a:rPr spc="-30" dirty="0">
                <a:hlinkClick r:id="rId3"/>
              </a:rPr>
              <a:t>marcha </a:t>
            </a:r>
            <a:r>
              <a:rPr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el código </a:t>
            </a:r>
            <a:r>
              <a:rPr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de </a:t>
            </a:r>
            <a:r>
              <a:rPr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autorregulación </a:t>
            </a:r>
            <a:r>
              <a:rPr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de </a:t>
            </a:r>
            <a:r>
              <a:rPr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la </a:t>
            </a:r>
            <a:r>
              <a:rPr spc="-25" dirty="0">
                <a:solidFill>
                  <a:srgbClr val="0462C1"/>
                </a:solidFill>
                <a:hlinkClick r:id="rId3"/>
              </a:rPr>
              <a:t> </a:t>
            </a:r>
            <a:r>
              <a:rPr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comunicación </a:t>
            </a:r>
            <a:r>
              <a:rPr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del</a:t>
            </a:r>
            <a:r>
              <a:rPr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 </a:t>
            </a:r>
            <a:r>
              <a:rPr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3"/>
              </a:rPr>
              <a:t>Vino</a:t>
            </a:r>
            <a:endParaRPr u="sng" spc="-20" dirty="0">
              <a:solidFill>
                <a:srgbClr val="0462C1"/>
              </a:solidFill>
              <a:uFill>
                <a:solidFill>
                  <a:srgbClr val="0462C1"/>
                </a:solidFill>
              </a:uFill>
            </a:endParaRPr>
          </a:p>
          <a:p>
            <a:pPr marL="6303645" marR="295275">
              <a:lnSpc>
                <a:spcPct val="150000"/>
              </a:lnSpc>
              <a:spcBef>
                <a:spcPts val="5"/>
              </a:spcBef>
            </a:pPr>
            <a:r>
              <a:rPr spc="-20" dirty="0"/>
              <a:t>En </a:t>
            </a:r>
            <a:r>
              <a:rPr spc="-5" dirty="0"/>
              <a:t>2015, </a:t>
            </a:r>
            <a:r>
              <a:rPr spc="-35" dirty="0"/>
              <a:t>la </a:t>
            </a:r>
            <a:r>
              <a:rPr spc="-25" dirty="0"/>
              <a:t>AEPEV </a:t>
            </a:r>
            <a:r>
              <a:rPr spc="-15" dirty="0"/>
              <a:t>se </a:t>
            </a:r>
            <a:r>
              <a:rPr spc="-25" dirty="0"/>
              <a:t>pone </a:t>
            </a:r>
            <a:r>
              <a:rPr spc="-35" dirty="0"/>
              <a:t>al </a:t>
            </a:r>
            <a:r>
              <a:rPr spc="-30" dirty="0"/>
              <a:t>frente </a:t>
            </a:r>
            <a:r>
              <a:rPr spc="-20" dirty="0"/>
              <a:t>de </a:t>
            </a:r>
            <a:r>
              <a:rPr spc="-25" dirty="0"/>
              <a:t>creación </a:t>
            </a:r>
            <a:r>
              <a:rPr spc="-20" dirty="0"/>
              <a:t>de </a:t>
            </a:r>
            <a:r>
              <a:rPr spc="-25" dirty="0"/>
              <a:t>la </a:t>
            </a:r>
            <a:r>
              <a:rPr spc="-35" dirty="0"/>
              <a:t>mayor </a:t>
            </a:r>
            <a:r>
              <a:rPr spc="-25" dirty="0"/>
              <a:t>comunidad  </a:t>
            </a:r>
            <a:r>
              <a:rPr spc="-30" dirty="0"/>
              <a:t>digital </a:t>
            </a:r>
            <a:r>
              <a:rPr spc="-15" dirty="0"/>
              <a:t>de </a:t>
            </a:r>
            <a:r>
              <a:rPr spc="-25" dirty="0"/>
              <a:t>comunicadores </a:t>
            </a:r>
            <a:r>
              <a:rPr spc="-15" dirty="0"/>
              <a:t>del </a:t>
            </a:r>
            <a:r>
              <a:rPr spc="-30" dirty="0"/>
              <a:t>vino</a:t>
            </a:r>
            <a:r>
              <a:rPr spc="-75" dirty="0"/>
              <a:t> </a:t>
            </a:r>
            <a:r>
              <a:rPr spc="-25" dirty="0"/>
              <a:t>CODHIVI</a:t>
            </a:r>
            <a:endParaRPr spc="-25" dirty="0"/>
          </a:p>
          <a:p>
            <a:pPr marL="6303645" marR="5080">
              <a:lnSpc>
                <a:spcPct val="150000"/>
              </a:lnSpc>
            </a:pPr>
            <a:r>
              <a:rPr spc="-20" dirty="0"/>
              <a:t>En </a:t>
            </a:r>
            <a:r>
              <a:rPr spc="-5" dirty="0"/>
              <a:t>2017, </a:t>
            </a:r>
            <a:r>
              <a:rPr spc="-10" dirty="0"/>
              <a:t>se </a:t>
            </a:r>
            <a:r>
              <a:rPr spc="-25" dirty="0"/>
              <a:t>constituyó </a:t>
            </a:r>
            <a:r>
              <a:rPr spc="-20" dirty="0"/>
              <a:t>el </a:t>
            </a:r>
            <a:r>
              <a:rPr spc="-30" dirty="0"/>
              <a:t>Premio </a:t>
            </a:r>
            <a:r>
              <a:rPr spc="-40" dirty="0"/>
              <a:t>Tácito , </a:t>
            </a:r>
            <a:r>
              <a:rPr spc="-25" dirty="0"/>
              <a:t>que pretende </a:t>
            </a:r>
            <a:r>
              <a:rPr spc="-20" dirty="0"/>
              <a:t>reconocer </a:t>
            </a:r>
            <a:r>
              <a:rPr spc="-35" dirty="0"/>
              <a:t>la </a:t>
            </a:r>
            <a:r>
              <a:rPr spc="-25" dirty="0"/>
              <a:t>labor </a:t>
            </a:r>
            <a:r>
              <a:rPr spc="-20" dirty="0"/>
              <a:t>de  </a:t>
            </a:r>
            <a:r>
              <a:rPr spc="-25" dirty="0"/>
              <a:t>la difusión </a:t>
            </a:r>
            <a:r>
              <a:rPr spc="-15" dirty="0"/>
              <a:t>del </a:t>
            </a:r>
            <a:r>
              <a:rPr spc="-20" dirty="0"/>
              <a:t>Vino </a:t>
            </a:r>
            <a:r>
              <a:rPr spc="-35" dirty="0"/>
              <a:t>a </a:t>
            </a:r>
            <a:r>
              <a:rPr spc="-30" dirty="0"/>
              <a:t>través </a:t>
            </a:r>
            <a:r>
              <a:rPr spc="-15" dirty="0"/>
              <a:t>de </a:t>
            </a:r>
            <a:r>
              <a:rPr spc="-25" dirty="0"/>
              <a:t>la </a:t>
            </a:r>
            <a:r>
              <a:rPr spc="-30" dirty="0"/>
              <a:t>Cultura. </a:t>
            </a:r>
            <a:r>
              <a:rPr spc="-25" dirty="0"/>
              <a:t>Un </a:t>
            </a:r>
            <a:r>
              <a:rPr spc="-30" dirty="0"/>
              <a:t>importante jurado </a:t>
            </a:r>
            <a:r>
              <a:rPr spc="-20" dirty="0"/>
              <a:t>de </a:t>
            </a:r>
            <a:r>
              <a:rPr spc="-30" dirty="0"/>
              <a:t>ilustres  </a:t>
            </a:r>
            <a:r>
              <a:rPr spc="-25" dirty="0"/>
              <a:t>personalidades </a:t>
            </a:r>
            <a:r>
              <a:rPr spc="-20" dirty="0"/>
              <a:t>de </a:t>
            </a:r>
            <a:r>
              <a:rPr spc="-35" dirty="0"/>
              <a:t>la Cultura </a:t>
            </a:r>
            <a:r>
              <a:rPr spc="-25" dirty="0"/>
              <a:t>elige el</a:t>
            </a:r>
            <a:r>
              <a:rPr spc="125" dirty="0"/>
              <a:t> </a:t>
            </a:r>
            <a:r>
              <a:rPr spc="-30" dirty="0"/>
              <a:t>ganador.</a:t>
            </a:r>
            <a:endParaRPr spc="-30" dirty="0"/>
          </a:p>
          <a:p>
            <a:pPr marL="6303645" marR="481965">
              <a:lnSpc>
                <a:spcPct val="150000"/>
              </a:lnSpc>
            </a:pPr>
            <a:r>
              <a:rPr spc="-20" dirty="0"/>
              <a:t>En </a:t>
            </a:r>
            <a:r>
              <a:rPr spc="-5" dirty="0"/>
              <a:t>20</a:t>
            </a:r>
            <a:r>
              <a:rPr lang="es-ES" spc="-5" dirty="0"/>
              <a:t>25</a:t>
            </a:r>
            <a:r>
              <a:rPr spc="-5" dirty="0"/>
              <a:t>, </a:t>
            </a:r>
            <a:r>
              <a:rPr spc="-15" dirty="0"/>
              <a:t>se </a:t>
            </a:r>
            <a:r>
              <a:rPr spc="-25" dirty="0"/>
              <a:t>pone en </a:t>
            </a:r>
            <a:r>
              <a:rPr spc="-35" dirty="0"/>
              <a:t>marcha l</a:t>
            </a:r>
            <a:r>
              <a:rPr lang="es-ES" spc="-35" dirty="0"/>
              <a:t>el Primer Concurso de CATA a CIEGAS, con un jurado integramente por Periodistas y Escritores del Vino.  PRESS WINE COMPETITIONS</a:t>
            </a:r>
            <a:endParaRPr spc="-25" dirty="0"/>
          </a:p>
        </p:txBody>
      </p:sp>
      <p:sp>
        <p:nvSpPr>
          <p:cNvPr id="10" name="object 10"/>
          <p:cNvSpPr/>
          <p:nvPr/>
        </p:nvSpPr>
        <p:spPr>
          <a:xfrm>
            <a:off x="6623441" y="5404498"/>
            <a:ext cx="2092596" cy="1288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12" name="Marcador de posición de contenido 10" descr="Logo color sin textos - copia"/>
          <p:cNvPicPr>
            <a:picLocks noChangeAspect="1"/>
          </p:cNvPicPr>
          <p:nvPr/>
        </p:nvPicPr>
        <p:blipFill>
          <a:blip r:embed="rId5"/>
          <a:srcRect t="3935" b="3935"/>
          <a:stretch>
            <a:fillRect/>
          </a:stretch>
        </p:blipFill>
        <p:spPr>
          <a:xfrm>
            <a:off x="223520" y="152400"/>
            <a:ext cx="1483995" cy="1266825"/>
          </a:xfrm>
          <a:prstGeom prst="rect">
            <a:avLst/>
          </a:prstGeom>
        </p:spPr>
      </p:pic>
      <p:pic>
        <p:nvPicPr>
          <p:cNvPr id="17" name="Marcador de posición de contenido 10" descr="Logo color sin textos - copia"/>
          <p:cNvPicPr>
            <a:picLocks noChangeAspect="1"/>
          </p:cNvPicPr>
          <p:nvPr/>
        </p:nvPicPr>
        <p:blipFill>
          <a:blip r:embed="rId5"/>
          <a:srcRect t="3935" b="3935"/>
          <a:stretch>
            <a:fillRect/>
          </a:stretch>
        </p:blipFill>
        <p:spPr>
          <a:xfrm>
            <a:off x="223520" y="152400"/>
            <a:ext cx="1643380" cy="1402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50728" y="6363411"/>
            <a:ext cx="731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979797"/>
                </a:solidFill>
                <a:latin typeface="Open Sans Semibold" panose="020B0706030804020204"/>
                <a:cs typeface="Open Sans Semibold" panose="020B0706030804020204"/>
              </a:rPr>
              <a:t>AEPEV</a:t>
            </a:r>
            <a:endParaRPr sz="1800">
              <a:latin typeface="Open Sans Semibold" panose="020B0706030804020204"/>
              <a:cs typeface="Open Sans Semibold" panose="020B0706030804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392" y="153807"/>
            <a:ext cx="1401278" cy="8107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55" dirty="0">
                <a:latin typeface="Open Sans Semibold" panose="020B0706030804020204"/>
                <a:cs typeface="Open Sans Semibold" panose="020B0706030804020204"/>
              </a:rPr>
              <a:t>Quiénes</a:t>
            </a:r>
            <a:r>
              <a:rPr b="1" spc="-100" dirty="0"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b="1" spc="35" dirty="0">
                <a:latin typeface="Open Sans Semibold" panose="020B0706030804020204"/>
                <a:cs typeface="Open Sans Semibold" panose="020B0706030804020204"/>
              </a:rPr>
              <a:t>somos</a:t>
            </a:r>
            <a:endParaRPr b="1" spc="35" dirty="0">
              <a:latin typeface="Open Sans Semibold" panose="020B0706030804020204"/>
              <a:cs typeface="Open Sans Semibold" panose="020B0706030804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0220" y="1226057"/>
            <a:ext cx="1797685" cy="73660"/>
          </a:xfrm>
          <a:custGeom>
            <a:avLst/>
            <a:gdLst/>
            <a:ahLst/>
            <a:cxnLst/>
            <a:rect l="l" t="t" r="r" b="b"/>
            <a:pathLst>
              <a:path w="1797684" h="73659">
                <a:moveTo>
                  <a:pt x="1299083" y="0"/>
                </a:moveTo>
                <a:lnTo>
                  <a:pt x="0" y="0"/>
                </a:lnTo>
                <a:lnTo>
                  <a:pt x="0" y="73152"/>
                </a:lnTo>
                <a:lnTo>
                  <a:pt x="1172337" y="73152"/>
                </a:lnTo>
                <a:lnTo>
                  <a:pt x="1299083" y="0"/>
                </a:lnTo>
                <a:close/>
              </a:path>
              <a:path w="1797684" h="73659">
                <a:moveTo>
                  <a:pt x="1546987" y="0"/>
                </a:moveTo>
                <a:lnTo>
                  <a:pt x="1445387" y="0"/>
                </a:lnTo>
                <a:lnTo>
                  <a:pt x="1318641" y="73152"/>
                </a:lnTo>
                <a:lnTo>
                  <a:pt x="1420368" y="73152"/>
                </a:lnTo>
                <a:lnTo>
                  <a:pt x="1546987" y="0"/>
                </a:lnTo>
                <a:close/>
              </a:path>
              <a:path w="1797684" h="73659">
                <a:moveTo>
                  <a:pt x="1797304" y="0"/>
                </a:moveTo>
                <a:lnTo>
                  <a:pt x="1693291" y="0"/>
                </a:lnTo>
                <a:lnTo>
                  <a:pt x="1566672" y="73152"/>
                </a:lnTo>
                <a:lnTo>
                  <a:pt x="1797304" y="73152"/>
                </a:lnTo>
                <a:lnTo>
                  <a:pt x="1797304" y="0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62498" y="1588134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0" marR="5080" indent="-70485">
              <a:lnSpc>
                <a:spcPct val="150000"/>
              </a:lnSpc>
              <a:spcBef>
                <a:spcPts val="100"/>
              </a:spcBef>
            </a:pP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Periodistas,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comunicadores,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escritores, en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definitiva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PROFESIONALES 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comprometidos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con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la información </a:t>
            </a:r>
            <a:r>
              <a:rPr sz="1200" spc="-5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la</a:t>
            </a:r>
            <a:r>
              <a:rPr sz="1200" spc="1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comunicación.</a:t>
            </a:r>
            <a:endParaRPr sz="1200">
              <a:latin typeface="Open Sans" panose="020B0606030504020204"/>
              <a:cs typeface="Open Sans" panose="020B0606030504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632" y="2755392"/>
            <a:ext cx="429895" cy="431800"/>
          </a:xfrm>
          <a:custGeom>
            <a:avLst/>
            <a:gdLst/>
            <a:ahLst/>
            <a:cxnLst/>
            <a:rect l="l" t="t" r="r" b="b"/>
            <a:pathLst>
              <a:path w="429895" h="431800">
                <a:moveTo>
                  <a:pt x="429767" y="0"/>
                </a:moveTo>
                <a:lnTo>
                  <a:pt x="362584" y="0"/>
                </a:lnTo>
                <a:lnTo>
                  <a:pt x="362584" y="364109"/>
                </a:lnTo>
                <a:lnTo>
                  <a:pt x="396239" y="431292"/>
                </a:lnTo>
                <a:lnTo>
                  <a:pt x="411324" y="401066"/>
                </a:lnTo>
                <a:lnTo>
                  <a:pt x="396239" y="401066"/>
                </a:lnTo>
                <a:lnTo>
                  <a:pt x="376046" y="360807"/>
                </a:lnTo>
                <a:lnTo>
                  <a:pt x="376046" y="80518"/>
                </a:lnTo>
                <a:lnTo>
                  <a:pt x="429767" y="80518"/>
                </a:lnTo>
                <a:lnTo>
                  <a:pt x="429767" y="67183"/>
                </a:lnTo>
                <a:lnTo>
                  <a:pt x="376046" y="67183"/>
                </a:lnTo>
                <a:lnTo>
                  <a:pt x="376046" y="13462"/>
                </a:lnTo>
                <a:lnTo>
                  <a:pt x="429767" y="13462"/>
                </a:lnTo>
                <a:lnTo>
                  <a:pt x="429767" y="0"/>
                </a:lnTo>
                <a:close/>
              </a:path>
              <a:path w="429895" h="431800">
                <a:moveTo>
                  <a:pt x="429767" y="80518"/>
                </a:moveTo>
                <a:lnTo>
                  <a:pt x="416305" y="80518"/>
                </a:lnTo>
                <a:lnTo>
                  <a:pt x="416305" y="360807"/>
                </a:lnTo>
                <a:lnTo>
                  <a:pt x="396239" y="401066"/>
                </a:lnTo>
                <a:lnTo>
                  <a:pt x="411324" y="401066"/>
                </a:lnTo>
                <a:lnTo>
                  <a:pt x="429767" y="364109"/>
                </a:lnTo>
                <a:lnTo>
                  <a:pt x="429767" y="80518"/>
                </a:lnTo>
                <a:close/>
              </a:path>
              <a:path w="429895" h="431800">
                <a:moveTo>
                  <a:pt x="429767" y="13462"/>
                </a:moveTo>
                <a:lnTo>
                  <a:pt x="416305" y="13462"/>
                </a:lnTo>
                <a:lnTo>
                  <a:pt x="416305" y="67183"/>
                </a:lnTo>
                <a:lnTo>
                  <a:pt x="429767" y="67183"/>
                </a:lnTo>
                <a:lnTo>
                  <a:pt x="429767" y="13462"/>
                </a:lnTo>
                <a:close/>
              </a:path>
              <a:path w="429895" h="431800">
                <a:moveTo>
                  <a:pt x="33527" y="382650"/>
                </a:moveTo>
                <a:lnTo>
                  <a:pt x="20192" y="382650"/>
                </a:lnTo>
                <a:lnTo>
                  <a:pt x="20192" y="416179"/>
                </a:lnTo>
                <a:lnTo>
                  <a:pt x="302132" y="416179"/>
                </a:lnTo>
                <a:lnTo>
                  <a:pt x="302132" y="402717"/>
                </a:lnTo>
                <a:lnTo>
                  <a:pt x="33527" y="402717"/>
                </a:lnTo>
                <a:lnTo>
                  <a:pt x="33527" y="382650"/>
                </a:lnTo>
                <a:close/>
              </a:path>
              <a:path w="429895" h="431800">
                <a:moveTo>
                  <a:pt x="235076" y="26797"/>
                </a:moveTo>
                <a:lnTo>
                  <a:pt x="221614" y="26797"/>
                </a:lnTo>
                <a:lnTo>
                  <a:pt x="221614" y="402717"/>
                </a:lnTo>
                <a:lnTo>
                  <a:pt x="235076" y="402717"/>
                </a:lnTo>
                <a:lnTo>
                  <a:pt x="235076" y="26797"/>
                </a:lnTo>
                <a:close/>
              </a:path>
              <a:path w="429895" h="431800">
                <a:moveTo>
                  <a:pt x="302132" y="26797"/>
                </a:moveTo>
                <a:lnTo>
                  <a:pt x="288797" y="26797"/>
                </a:lnTo>
                <a:lnTo>
                  <a:pt x="288797" y="402717"/>
                </a:lnTo>
                <a:lnTo>
                  <a:pt x="302132" y="402717"/>
                </a:lnTo>
                <a:lnTo>
                  <a:pt x="302132" y="26797"/>
                </a:lnTo>
                <a:close/>
              </a:path>
              <a:path w="429895" h="431800">
                <a:moveTo>
                  <a:pt x="53720" y="369188"/>
                </a:moveTo>
                <a:lnTo>
                  <a:pt x="0" y="369188"/>
                </a:lnTo>
                <a:lnTo>
                  <a:pt x="0" y="382650"/>
                </a:lnTo>
                <a:lnTo>
                  <a:pt x="53720" y="382650"/>
                </a:lnTo>
                <a:lnTo>
                  <a:pt x="53720" y="369188"/>
                </a:lnTo>
                <a:close/>
              </a:path>
              <a:path w="429895" h="431800">
                <a:moveTo>
                  <a:pt x="33527" y="328930"/>
                </a:moveTo>
                <a:lnTo>
                  <a:pt x="20192" y="328930"/>
                </a:lnTo>
                <a:lnTo>
                  <a:pt x="20192" y="369188"/>
                </a:lnTo>
                <a:lnTo>
                  <a:pt x="33527" y="369188"/>
                </a:lnTo>
                <a:lnTo>
                  <a:pt x="33527" y="328930"/>
                </a:lnTo>
                <a:close/>
              </a:path>
              <a:path w="429895" h="431800">
                <a:moveTo>
                  <a:pt x="53720" y="315468"/>
                </a:moveTo>
                <a:lnTo>
                  <a:pt x="0" y="315468"/>
                </a:lnTo>
                <a:lnTo>
                  <a:pt x="0" y="328930"/>
                </a:lnTo>
                <a:lnTo>
                  <a:pt x="53720" y="328930"/>
                </a:lnTo>
                <a:lnTo>
                  <a:pt x="53720" y="315468"/>
                </a:lnTo>
                <a:close/>
              </a:path>
              <a:path w="429895" h="431800">
                <a:moveTo>
                  <a:pt x="33527" y="275209"/>
                </a:moveTo>
                <a:lnTo>
                  <a:pt x="20192" y="275209"/>
                </a:lnTo>
                <a:lnTo>
                  <a:pt x="20192" y="315468"/>
                </a:lnTo>
                <a:lnTo>
                  <a:pt x="33527" y="315468"/>
                </a:lnTo>
                <a:lnTo>
                  <a:pt x="33527" y="275209"/>
                </a:lnTo>
                <a:close/>
              </a:path>
              <a:path w="429895" h="431800">
                <a:moveTo>
                  <a:pt x="53720" y="261747"/>
                </a:moveTo>
                <a:lnTo>
                  <a:pt x="0" y="261747"/>
                </a:lnTo>
                <a:lnTo>
                  <a:pt x="0" y="275209"/>
                </a:lnTo>
                <a:lnTo>
                  <a:pt x="53720" y="275209"/>
                </a:lnTo>
                <a:lnTo>
                  <a:pt x="53720" y="261747"/>
                </a:lnTo>
                <a:close/>
              </a:path>
              <a:path w="429895" h="431800">
                <a:moveTo>
                  <a:pt x="33527" y="221487"/>
                </a:moveTo>
                <a:lnTo>
                  <a:pt x="20192" y="221487"/>
                </a:lnTo>
                <a:lnTo>
                  <a:pt x="20192" y="261747"/>
                </a:lnTo>
                <a:lnTo>
                  <a:pt x="33527" y="261747"/>
                </a:lnTo>
                <a:lnTo>
                  <a:pt x="33527" y="221487"/>
                </a:lnTo>
                <a:close/>
              </a:path>
              <a:path w="429895" h="431800">
                <a:moveTo>
                  <a:pt x="53720" y="208153"/>
                </a:moveTo>
                <a:lnTo>
                  <a:pt x="0" y="208153"/>
                </a:lnTo>
                <a:lnTo>
                  <a:pt x="0" y="221487"/>
                </a:lnTo>
                <a:lnTo>
                  <a:pt x="53720" y="221487"/>
                </a:lnTo>
                <a:lnTo>
                  <a:pt x="53720" y="208153"/>
                </a:lnTo>
                <a:close/>
              </a:path>
              <a:path w="429895" h="431800">
                <a:moveTo>
                  <a:pt x="33527" y="167767"/>
                </a:moveTo>
                <a:lnTo>
                  <a:pt x="20192" y="167767"/>
                </a:lnTo>
                <a:lnTo>
                  <a:pt x="20192" y="208153"/>
                </a:lnTo>
                <a:lnTo>
                  <a:pt x="33527" y="208153"/>
                </a:lnTo>
                <a:lnTo>
                  <a:pt x="33527" y="167767"/>
                </a:lnTo>
                <a:close/>
              </a:path>
              <a:path w="429895" h="431800">
                <a:moveTo>
                  <a:pt x="53720" y="154432"/>
                </a:moveTo>
                <a:lnTo>
                  <a:pt x="0" y="154432"/>
                </a:lnTo>
                <a:lnTo>
                  <a:pt x="0" y="167767"/>
                </a:lnTo>
                <a:lnTo>
                  <a:pt x="53720" y="167767"/>
                </a:lnTo>
                <a:lnTo>
                  <a:pt x="53720" y="154432"/>
                </a:lnTo>
                <a:close/>
              </a:path>
              <a:path w="429895" h="431800">
                <a:moveTo>
                  <a:pt x="33527" y="114173"/>
                </a:moveTo>
                <a:lnTo>
                  <a:pt x="20192" y="114173"/>
                </a:lnTo>
                <a:lnTo>
                  <a:pt x="20192" y="154432"/>
                </a:lnTo>
                <a:lnTo>
                  <a:pt x="33527" y="154432"/>
                </a:lnTo>
                <a:lnTo>
                  <a:pt x="33527" y="114173"/>
                </a:lnTo>
                <a:close/>
              </a:path>
              <a:path w="429895" h="431800">
                <a:moveTo>
                  <a:pt x="53720" y="100711"/>
                </a:moveTo>
                <a:lnTo>
                  <a:pt x="0" y="100711"/>
                </a:lnTo>
                <a:lnTo>
                  <a:pt x="0" y="114173"/>
                </a:lnTo>
                <a:lnTo>
                  <a:pt x="53720" y="114173"/>
                </a:lnTo>
                <a:lnTo>
                  <a:pt x="53720" y="100711"/>
                </a:lnTo>
                <a:close/>
              </a:path>
              <a:path w="429895" h="431800">
                <a:moveTo>
                  <a:pt x="33527" y="60452"/>
                </a:moveTo>
                <a:lnTo>
                  <a:pt x="20192" y="60452"/>
                </a:lnTo>
                <a:lnTo>
                  <a:pt x="20192" y="100711"/>
                </a:lnTo>
                <a:lnTo>
                  <a:pt x="33527" y="100711"/>
                </a:lnTo>
                <a:lnTo>
                  <a:pt x="33527" y="60452"/>
                </a:lnTo>
                <a:close/>
              </a:path>
              <a:path w="429895" h="431800">
                <a:moveTo>
                  <a:pt x="53720" y="46990"/>
                </a:moveTo>
                <a:lnTo>
                  <a:pt x="0" y="46990"/>
                </a:lnTo>
                <a:lnTo>
                  <a:pt x="0" y="60452"/>
                </a:lnTo>
                <a:lnTo>
                  <a:pt x="53720" y="60452"/>
                </a:lnTo>
                <a:lnTo>
                  <a:pt x="53720" y="46990"/>
                </a:lnTo>
                <a:close/>
              </a:path>
              <a:path w="429895" h="431800">
                <a:moveTo>
                  <a:pt x="302132" y="13462"/>
                </a:moveTo>
                <a:lnTo>
                  <a:pt x="20192" y="13462"/>
                </a:lnTo>
                <a:lnTo>
                  <a:pt x="20192" y="46990"/>
                </a:lnTo>
                <a:lnTo>
                  <a:pt x="33527" y="46990"/>
                </a:lnTo>
                <a:lnTo>
                  <a:pt x="33527" y="26797"/>
                </a:lnTo>
                <a:lnTo>
                  <a:pt x="302132" y="26797"/>
                </a:lnTo>
                <a:lnTo>
                  <a:pt x="302132" y="13462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30668" y="2756916"/>
            <a:ext cx="376555" cy="429895"/>
          </a:xfrm>
          <a:custGeom>
            <a:avLst/>
            <a:gdLst/>
            <a:ahLst/>
            <a:cxnLst/>
            <a:rect l="l" t="t" r="r" b="b"/>
            <a:pathLst>
              <a:path w="376554" h="429894">
                <a:moveTo>
                  <a:pt x="121030" y="268605"/>
                </a:moveTo>
                <a:lnTo>
                  <a:pt x="0" y="268605"/>
                </a:lnTo>
                <a:lnTo>
                  <a:pt x="0" y="429768"/>
                </a:lnTo>
                <a:lnTo>
                  <a:pt x="376427" y="429768"/>
                </a:lnTo>
                <a:lnTo>
                  <a:pt x="376427" y="416306"/>
                </a:lnTo>
                <a:lnTo>
                  <a:pt x="13461" y="416306"/>
                </a:lnTo>
                <a:lnTo>
                  <a:pt x="13461" y="282067"/>
                </a:lnTo>
                <a:lnTo>
                  <a:pt x="121655" y="282067"/>
                </a:lnTo>
                <a:lnTo>
                  <a:pt x="121030" y="275336"/>
                </a:lnTo>
                <a:lnTo>
                  <a:pt x="121030" y="268605"/>
                </a:lnTo>
                <a:close/>
              </a:path>
              <a:path w="376554" h="429894">
                <a:moveTo>
                  <a:pt x="376427" y="282067"/>
                </a:moveTo>
                <a:lnTo>
                  <a:pt x="362965" y="282067"/>
                </a:lnTo>
                <a:lnTo>
                  <a:pt x="362965" y="416306"/>
                </a:lnTo>
                <a:lnTo>
                  <a:pt x="376427" y="416306"/>
                </a:lnTo>
                <a:lnTo>
                  <a:pt x="376427" y="282067"/>
                </a:lnTo>
                <a:close/>
              </a:path>
              <a:path w="376554" h="429894">
                <a:moveTo>
                  <a:pt x="121655" y="282067"/>
                </a:moveTo>
                <a:lnTo>
                  <a:pt x="107568" y="282067"/>
                </a:lnTo>
                <a:lnTo>
                  <a:pt x="110118" y="296977"/>
                </a:lnTo>
                <a:lnTo>
                  <a:pt x="133603" y="334518"/>
                </a:lnTo>
                <a:lnTo>
                  <a:pt x="173144" y="354520"/>
                </a:lnTo>
                <a:lnTo>
                  <a:pt x="188213" y="355854"/>
                </a:lnTo>
                <a:lnTo>
                  <a:pt x="203283" y="354520"/>
                </a:lnTo>
                <a:lnTo>
                  <a:pt x="217424" y="350520"/>
                </a:lnTo>
                <a:lnTo>
                  <a:pt x="230612" y="343852"/>
                </a:lnTo>
                <a:lnTo>
                  <a:pt x="232356" y="342519"/>
                </a:lnTo>
                <a:lnTo>
                  <a:pt x="188213" y="342519"/>
                </a:lnTo>
                <a:lnTo>
                  <a:pt x="174827" y="341280"/>
                </a:lnTo>
                <a:lnTo>
                  <a:pt x="140715" y="322707"/>
                </a:lnTo>
                <a:lnTo>
                  <a:pt x="122267" y="288667"/>
                </a:lnTo>
                <a:lnTo>
                  <a:pt x="121655" y="282067"/>
                </a:lnTo>
                <a:close/>
              </a:path>
              <a:path w="376554" h="429894">
                <a:moveTo>
                  <a:pt x="376427" y="268605"/>
                </a:moveTo>
                <a:lnTo>
                  <a:pt x="255397" y="268605"/>
                </a:lnTo>
                <a:lnTo>
                  <a:pt x="255397" y="275336"/>
                </a:lnTo>
                <a:lnTo>
                  <a:pt x="254160" y="288667"/>
                </a:lnTo>
                <a:lnTo>
                  <a:pt x="235711" y="322707"/>
                </a:lnTo>
                <a:lnTo>
                  <a:pt x="201600" y="341280"/>
                </a:lnTo>
                <a:lnTo>
                  <a:pt x="188213" y="342519"/>
                </a:lnTo>
                <a:lnTo>
                  <a:pt x="232356" y="342519"/>
                </a:lnTo>
                <a:lnTo>
                  <a:pt x="261127" y="310673"/>
                </a:lnTo>
                <a:lnTo>
                  <a:pt x="268858" y="282067"/>
                </a:lnTo>
                <a:lnTo>
                  <a:pt x="376427" y="282067"/>
                </a:lnTo>
                <a:lnTo>
                  <a:pt x="376427" y="268605"/>
                </a:lnTo>
                <a:close/>
              </a:path>
              <a:path w="376554" h="429894">
                <a:moveTo>
                  <a:pt x="335279" y="0"/>
                </a:moveTo>
                <a:lnTo>
                  <a:pt x="41148" y="0"/>
                </a:lnTo>
                <a:lnTo>
                  <a:pt x="888" y="268605"/>
                </a:lnTo>
                <a:lnTo>
                  <a:pt x="14224" y="268605"/>
                </a:lnTo>
                <a:lnTo>
                  <a:pt x="52958" y="13462"/>
                </a:lnTo>
                <a:lnTo>
                  <a:pt x="337297" y="13462"/>
                </a:lnTo>
                <a:lnTo>
                  <a:pt x="335279" y="0"/>
                </a:lnTo>
                <a:close/>
              </a:path>
              <a:path w="376554" h="429894">
                <a:moveTo>
                  <a:pt x="337297" y="13462"/>
                </a:moveTo>
                <a:lnTo>
                  <a:pt x="323468" y="13462"/>
                </a:lnTo>
                <a:lnTo>
                  <a:pt x="362203" y="268605"/>
                </a:lnTo>
                <a:lnTo>
                  <a:pt x="375538" y="268605"/>
                </a:lnTo>
                <a:lnTo>
                  <a:pt x="337297" y="13462"/>
                </a:lnTo>
                <a:close/>
              </a:path>
              <a:path w="376554" h="429894">
                <a:moveTo>
                  <a:pt x="322706" y="201422"/>
                </a:moveTo>
                <a:lnTo>
                  <a:pt x="53721" y="201422"/>
                </a:lnTo>
                <a:lnTo>
                  <a:pt x="53721" y="214884"/>
                </a:lnTo>
                <a:lnTo>
                  <a:pt x="322706" y="214884"/>
                </a:lnTo>
                <a:lnTo>
                  <a:pt x="322706" y="201422"/>
                </a:lnTo>
                <a:close/>
              </a:path>
              <a:path w="376554" h="429894">
                <a:moveTo>
                  <a:pt x="309245" y="134366"/>
                </a:moveTo>
                <a:lnTo>
                  <a:pt x="67182" y="134366"/>
                </a:lnTo>
                <a:lnTo>
                  <a:pt x="67182" y="147700"/>
                </a:lnTo>
                <a:lnTo>
                  <a:pt x="309245" y="147700"/>
                </a:lnTo>
                <a:lnTo>
                  <a:pt x="309245" y="134366"/>
                </a:lnTo>
                <a:close/>
              </a:path>
              <a:path w="376554" h="429894">
                <a:moveTo>
                  <a:pt x="295782" y="67183"/>
                </a:moveTo>
                <a:lnTo>
                  <a:pt x="80645" y="67183"/>
                </a:lnTo>
                <a:lnTo>
                  <a:pt x="80645" y="80645"/>
                </a:lnTo>
                <a:lnTo>
                  <a:pt x="295782" y="80645"/>
                </a:lnTo>
                <a:lnTo>
                  <a:pt x="295782" y="67183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78796" y="2955289"/>
            <a:ext cx="429895" cy="368935"/>
          </a:xfrm>
          <a:custGeom>
            <a:avLst/>
            <a:gdLst/>
            <a:ahLst/>
            <a:cxnLst/>
            <a:rect l="l" t="t" r="r" b="b"/>
            <a:pathLst>
              <a:path w="429895" h="368935">
                <a:moveTo>
                  <a:pt x="429768" y="0"/>
                </a:moveTo>
                <a:lnTo>
                  <a:pt x="0" y="0"/>
                </a:lnTo>
                <a:lnTo>
                  <a:pt x="0" y="12700"/>
                </a:lnTo>
                <a:lnTo>
                  <a:pt x="0" y="220980"/>
                </a:lnTo>
                <a:lnTo>
                  <a:pt x="0" y="234950"/>
                </a:lnTo>
                <a:lnTo>
                  <a:pt x="0" y="274320"/>
                </a:lnTo>
                <a:lnTo>
                  <a:pt x="0" y="288290"/>
                </a:lnTo>
                <a:lnTo>
                  <a:pt x="208153" y="288290"/>
                </a:lnTo>
                <a:lnTo>
                  <a:pt x="208153" y="355092"/>
                </a:lnTo>
                <a:lnTo>
                  <a:pt x="147701" y="355092"/>
                </a:lnTo>
                <a:lnTo>
                  <a:pt x="147701" y="368554"/>
                </a:lnTo>
                <a:lnTo>
                  <a:pt x="282067" y="368554"/>
                </a:lnTo>
                <a:lnTo>
                  <a:pt x="282067" y="355092"/>
                </a:lnTo>
                <a:lnTo>
                  <a:pt x="221615" y="355092"/>
                </a:lnTo>
                <a:lnTo>
                  <a:pt x="221615" y="288290"/>
                </a:lnTo>
                <a:lnTo>
                  <a:pt x="429768" y="288290"/>
                </a:lnTo>
                <a:lnTo>
                  <a:pt x="429768" y="274701"/>
                </a:lnTo>
                <a:lnTo>
                  <a:pt x="429768" y="274320"/>
                </a:lnTo>
                <a:lnTo>
                  <a:pt x="429768" y="234950"/>
                </a:lnTo>
                <a:lnTo>
                  <a:pt x="429768" y="234442"/>
                </a:lnTo>
                <a:lnTo>
                  <a:pt x="429768" y="220980"/>
                </a:lnTo>
                <a:lnTo>
                  <a:pt x="429768" y="13208"/>
                </a:lnTo>
                <a:lnTo>
                  <a:pt x="416306" y="13208"/>
                </a:lnTo>
                <a:lnTo>
                  <a:pt x="416306" y="220980"/>
                </a:lnTo>
                <a:lnTo>
                  <a:pt x="416306" y="234950"/>
                </a:lnTo>
                <a:lnTo>
                  <a:pt x="416306" y="274320"/>
                </a:lnTo>
                <a:lnTo>
                  <a:pt x="13462" y="274320"/>
                </a:lnTo>
                <a:lnTo>
                  <a:pt x="13462" y="234950"/>
                </a:lnTo>
                <a:lnTo>
                  <a:pt x="416306" y="234950"/>
                </a:lnTo>
                <a:lnTo>
                  <a:pt x="416306" y="220980"/>
                </a:lnTo>
                <a:lnTo>
                  <a:pt x="13462" y="220980"/>
                </a:lnTo>
                <a:lnTo>
                  <a:pt x="13462" y="12700"/>
                </a:lnTo>
                <a:lnTo>
                  <a:pt x="429768" y="12700"/>
                </a:lnTo>
                <a:lnTo>
                  <a:pt x="429768" y="0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29202" y="3339210"/>
            <a:ext cx="179958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9915" marR="5080" indent="-57785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93</a:t>
            </a:r>
            <a:r>
              <a:rPr sz="2000" b="1" spc="-9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sz="2000" b="1" spc="3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periodistas  </a:t>
            </a:r>
            <a:r>
              <a:rPr sz="2000" b="1" spc="4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FIJEV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5028" y="3334257"/>
            <a:ext cx="181038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 marR="5080" indent="-4984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1</a:t>
            </a:r>
            <a:r>
              <a:rPr lang="es-ES" sz="2000" b="1" spc="-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75</a:t>
            </a:r>
            <a:r>
              <a:rPr sz="2000" b="1" spc="-7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sz="2000" b="1" spc="3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miembros  AEPEV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07042" y="3458717"/>
            <a:ext cx="1456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93</a:t>
            </a:r>
            <a:r>
              <a:rPr sz="2000" b="1" spc="-6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sz="2000" b="1" spc="2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bloggers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1120" y="4345686"/>
            <a:ext cx="7945755" cy="1396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252095" algn="ctr">
              <a:lnSpc>
                <a:spcPct val="100000"/>
              </a:lnSpc>
              <a:spcBef>
                <a:spcPts val="820"/>
              </a:spcBef>
            </a:pP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Que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publican/emiten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o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retransmiten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en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más </a:t>
            </a:r>
            <a:r>
              <a:rPr sz="1200" spc="-1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lang="es-ES" sz="1200" spc="-1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10</a:t>
            </a:r>
            <a:r>
              <a:rPr sz="120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0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medios </a:t>
            </a:r>
            <a:r>
              <a:rPr sz="1200" spc="-1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</a:t>
            </a:r>
            <a:r>
              <a:rPr sz="1200" spc="16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comunicación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 marL="315595">
              <a:lnSpc>
                <a:spcPct val="100000"/>
              </a:lnSpc>
              <a:spcBef>
                <a:spcPts val="720"/>
              </a:spcBef>
            </a:pP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Que han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escrito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más </a:t>
            </a:r>
            <a:r>
              <a:rPr sz="1200" spc="-1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5</a:t>
            </a:r>
            <a:r>
              <a:rPr lang="es-ES" sz="120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0</a:t>
            </a:r>
            <a:r>
              <a:rPr sz="120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libros en el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ultimo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periodo</a:t>
            </a:r>
            <a:r>
              <a:rPr sz="1200" spc="8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5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más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200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desde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constitución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AEPEV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 marL="12700" marR="5080" indent="281940">
              <a:lnSpc>
                <a:spcPct val="150000"/>
              </a:lnSpc>
            </a:pP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No </a:t>
            </a:r>
            <a:r>
              <a:rPr sz="1200" spc="-4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hay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instituciones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oficiales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que certifiquen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nuestro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alcance,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pero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estimamos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que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opinión generada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por  nuestros asociados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respecto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a la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comunicación especializada del </a:t>
            </a: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vino </a:t>
            </a:r>
            <a:r>
              <a:rPr sz="1200" spc="-2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puede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representar algo </a:t>
            </a:r>
            <a:r>
              <a:rPr sz="1200" spc="-30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más </a:t>
            </a:r>
            <a:r>
              <a:rPr sz="1200" spc="-1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del </a:t>
            </a:r>
            <a:r>
              <a:rPr sz="1200" spc="-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41% </a:t>
            </a:r>
            <a:r>
              <a:rPr sz="1200" spc="-1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del</a:t>
            </a:r>
            <a:r>
              <a:rPr sz="1200" spc="1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total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 marL="3516630">
              <a:lnSpc>
                <a:spcPct val="100000"/>
              </a:lnSpc>
              <a:spcBef>
                <a:spcPts val="720"/>
              </a:spcBef>
            </a:pPr>
            <a:r>
              <a:rPr sz="1200" spc="-35" dirty="0">
                <a:solidFill>
                  <a:srgbClr val="3E3E3E"/>
                </a:solidFill>
                <a:latin typeface="Open Sans" panose="020B0606030504020204"/>
                <a:cs typeface="Open Sans" panose="020B0606030504020204"/>
              </a:rPr>
              <a:t>informado.</a:t>
            </a:r>
            <a:endParaRPr sz="1200">
              <a:latin typeface="Open Sans" panose="020B0606030504020204"/>
              <a:cs typeface="Open Sans" panose="020B0606030504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716" y="0"/>
            <a:ext cx="4360164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26228" y="6148222"/>
            <a:ext cx="3463290" cy="5283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1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“Persiguiendo </a:t>
            </a:r>
            <a:r>
              <a:rPr sz="1100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a </a:t>
            </a:r>
            <a:r>
              <a:rPr sz="11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un escritor se aumenta su</a:t>
            </a:r>
            <a:r>
              <a:rPr sz="1100" spc="-1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100" spc="-5" dirty="0">
                <a:solidFill>
                  <a:srgbClr val="232427"/>
                </a:solidFill>
                <a:latin typeface="Open Sans" panose="020B0606030504020204"/>
                <a:cs typeface="Open Sans" panose="020B0606030504020204"/>
              </a:rPr>
              <a:t>prestigio"</a:t>
            </a:r>
            <a:endParaRPr sz="1100">
              <a:latin typeface="Open Sans" panose="020B0606030504020204"/>
              <a:cs typeface="Open Sans" panose="020B0606030504020204"/>
            </a:endParaRPr>
          </a:p>
          <a:p>
            <a:pPr marL="2027555">
              <a:lnSpc>
                <a:spcPct val="100000"/>
              </a:lnSpc>
              <a:spcBef>
                <a:spcPts val="660"/>
              </a:spcBef>
            </a:pPr>
            <a:r>
              <a:rPr sz="1100" b="1" spc="2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Cayo </a:t>
            </a:r>
            <a:r>
              <a:rPr sz="1100" b="1" spc="1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Cornelio</a:t>
            </a:r>
            <a:r>
              <a:rPr sz="1100" b="1" spc="-13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 </a:t>
            </a:r>
            <a:r>
              <a:rPr sz="1100" b="1" spc="2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Tácito</a:t>
            </a:r>
            <a:endParaRPr sz="1100">
              <a:latin typeface="Open Sans Semibold" panose="020B0706030804020204"/>
              <a:cs typeface="Open Sans Semibold" panose="020B0706030804020204"/>
            </a:endParaRPr>
          </a:p>
        </p:txBody>
      </p:sp>
      <p:pic>
        <p:nvPicPr>
          <p:cNvPr id="17" name="Marcador de posición de contenido 10" descr="Logo color sin textos - copia"/>
          <p:cNvPicPr>
            <a:picLocks noChangeAspect="1"/>
          </p:cNvPicPr>
          <p:nvPr>
            <p:ph sz="half" idx="2"/>
          </p:nvPr>
        </p:nvPicPr>
        <p:blipFill>
          <a:blip r:embed="rId3"/>
          <a:srcRect t="3935" b="3935"/>
          <a:stretch>
            <a:fillRect/>
          </a:stretch>
        </p:blipFill>
        <p:spPr>
          <a:xfrm>
            <a:off x="223520" y="152400"/>
            <a:ext cx="1483360" cy="1266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0171" y="1713687"/>
            <a:ext cx="2557145" cy="4955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Actualidad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  <a:p>
            <a:pPr marL="69215" marR="5080">
              <a:lnSpc>
                <a:spcPct val="150000"/>
              </a:lnSpc>
              <a:spcBef>
                <a:spcPts val="1170"/>
              </a:spcBef>
            </a:pPr>
            <a:r>
              <a:rPr sz="1200" spc="-4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Trabajamos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cada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día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para mejorar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las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"Fuentes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información"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manteniendo actualizados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todos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los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directorios relacionados del sector.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Importantes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acuerdos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para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mantener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vías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</a:t>
            </a:r>
            <a:r>
              <a:rPr sz="1200" spc="5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comunicación.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Open Sans" panose="020B0606030504020204"/>
              <a:cs typeface="Open Sans" panose="020B0606030504020204"/>
            </a:endParaRPr>
          </a:p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Participación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  <a:p>
            <a:pPr marL="62230" marR="398145">
              <a:lnSpc>
                <a:spcPct val="150000"/>
              </a:lnSpc>
              <a:spcBef>
                <a:spcPts val="775"/>
              </a:spcBef>
            </a:pP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AEPEV,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también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participa  activamente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Congresos,  Conferencias,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Manifestaciones  culturales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relativas al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en  todo aquello que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contribuya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los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objetivos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estatutarios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AEPEV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 marL="1663065">
              <a:lnSpc>
                <a:spcPct val="100000"/>
              </a:lnSpc>
              <a:spcBef>
                <a:spcPts val="220"/>
              </a:spcBef>
            </a:pPr>
            <a:r>
              <a:rPr sz="1800" b="1" spc="-15" dirty="0">
                <a:solidFill>
                  <a:srgbClr val="979797"/>
                </a:solidFill>
                <a:latin typeface="Arial" panose="020B0604020202020204"/>
                <a:cs typeface="Arial" panose="020B0604020202020204"/>
              </a:rPr>
              <a:t>AEPEV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124" y="6262115"/>
            <a:ext cx="398145" cy="396240"/>
          </a:xfrm>
          <a:prstGeom prst="rect">
            <a:avLst/>
          </a:prstGeom>
          <a:solidFill>
            <a:srgbClr val="94223C"/>
          </a:solidFill>
        </p:spPr>
        <p:txBody>
          <a:bodyPr vert="horz" wrap="square" lIns="0" tIns="80645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635"/>
              </a:spcBef>
            </a:pPr>
            <a:r>
              <a:rPr sz="1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3392" y="153807"/>
            <a:ext cx="1401278" cy="8107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05"/>
              </a:spcBef>
            </a:pPr>
            <a:r>
              <a:rPr dirty="0"/>
              <a:t>Cómo</a:t>
            </a:r>
            <a:r>
              <a:rPr spc="-70" dirty="0"/>
              <a:t> </a:t>
            </a:r>
            <a:r>
              <a:rPr spc="-5" dirty="0"/>
              <a:t>actuamos</a:t>
            </a:r>
            <a:endParaRPr spc="-5" dirty="0"/>
          </a:p>
        </p:txBody>
      </p:sp>
      <p:sp>
        <p:nvSpPr>
          <p:cNvPr id="6" name="object 6"/>
          <p:cNvSpPr/>
          <p:nvPr/>
        </p:nvSpPr>
        <p:spPr>
          <a:xfrm>
            <a:off x="5123434" y="1189354"/>
            <a:ext cx="1797685" cy="73660"/>
          </a:xfrm>
          <a:custGeom>
            <a:avLst/>
            <a:gdLst/>
            <a:ahLst/>
            <a:cxnLst/>
            <a:rect l="l" t="t" r="r" b="b"/>
            <a:pathLst>
              <a:path w="1797684" h="73659">
                <a:moveTo>
                  <a:pt x="1299083" y="0"/>
                </a:moveTo>
                <a:lnTo>
                  <a:pt x="0" y="0"/>
                </a:lnTo>
                <a:lnTo>
                  <a:pt x="0" y="73152"/>
                </a:lnTo>
                <a:lnTo>
                  <a:pt x="1172337" y="73152"/>
                </a:lnTo>
                <a:lnTo>
                  <a:pt x="1299083" y="0"/>
                </a:lnTo>
                <a:close/>
              </a:path>
              <a:path w="1797684" h="73659">
                <a:moveTo>
                  <a:pt x="1547114" y="0"/>
                </a:moveTo>
                <a:lnTo>
                  <a:pt x="1445387" y="0"/>
                </a:lnTo>
                <a:lnTo>
                  <a:pt x="1318641" y="73152"/>
                </a:lnTo>
                <a:lnTo>
                  <a:pt x="1420368" y="73152"/>
                </a:lnTo>
                <a:lnTo>
                  <a:pt x="1547114" y="0"/>
                </a:lnTo>
                <a:close/>
              </a:path>
              <a:path w="1797684" h="73659">
                <a:moveTo>
                  <a:pt x="1797431" y="73152"/>
                </a:moveTo>
                <a:lnTo>
                  <a:pt x="1797304" y="0"/>
                </a:lnTo>
                <a:lnTo>
                  <a:pt x="1693418" y="0"/>
                </a:lnTo>
                <a:lnTo>
                  <a:pt x="1566672" y="73152"/>
                </a:lnTo>
                <a:lnTo>
                  <a:pt x="1797431" y="73152"/>
                </a:lnTo>
                <a:close/>
              </a:path>
            </a:pathLst>
          </a:custGeom>
          <a:solidFill>
            <a:srgbClr val="94223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4340352" y="1708404"/>
            <a:ext cx="957580" cy="830580"/>
            <a:chOff x="4340352" y="1708404"/>
            <a:chExt cx="957580" cy="830580"/>
          </a:xfrm>
        </p:grpSpPr>
        <p:sp>
          <p:nvSpPr>
            <p:cNvPr id="8" name="object 8"/>
            <p:cNvSpPr/>
            <p:nvPr/>
          </p:nvSpPr>
          <p:spPr>
            <a:xfrm>
              <a:off x="4649724" y="1987296"/>
              <a:ext cx="332740" cy="334010"/>
            </a:xfrm>
            <a:custGeom>
              <a:avLst/>
              <a:gdLst/>
              <a:ahLst/>
              <a:cxnLst/>
              <a:rect l="l" t="t" r="r" b="b"/>
              <a:pathLst>
                <a:path w="332739" h="334010">
                  <a:moveTo>
                    <a:pt x="249174" y="0"/>
                  </a:moveTo>
                  <a:lnTo>
                    <a:pt x="0" y="0"/>
                  </a:lnTo>
                  <a:lnTo>
                    <a:pt x="0" y="332486"/>
                  </a:lnTo>
                  <a:lnTo>
                    <a:pt x="249174" y="332486"/>
                  </a:lnTo>
                  <a:lnTo>
                    <a:pt x="249174" y="322071"/>
                  </a:lnTo>
                  <a:lnTo>
                    <a:pt x="10413" y="322071"/>
                  </a:lnTo>
                  <a:lnTo>
                    <a:pt x="10413" y="10413"/>
                  </a:lnTo>
                  <a:lnTo>
                    <a:pt x="249174" y="10413"/>
                  </a:lnTo>
                  <a:lnTo>
                    <a:pt x="249174" y="0"/>
                  </a:lnTo>
                  <a:close/>
                </a:path>
                <a:path w="332739" h="334010">
                  <a:moveTo>
                    <a:pt x="51942" y="10413"/>
                  </a:moveTo>
                  <a:lnTo>
                    <a:pt x="41528" y="10413"/>
                  </a:lnTo>
                  <a:lnTo>
                    <a:pt x="41528" y="322071"/>
                  </a:lnTo>
                  <a:lnTo>
                    <a:pt x="51942" y="322071"/>
                  </a:lnTo>
                  <a:lnTo>
                    <a:pt x="51942" y="10413"/>
                  </a:lnTo>
                  <a:close/>
                </a:path>
                <a:path w="332739" h="334010">
                  <a:moveTo>
                    <a:pt x="249174" y="10413"/>
                  </a:moveTo>
                  <a:lnTo>
                    <a:pt x="238760" y="10413"/>
                  </a:lnTo>
                  <a:lnTo>
                    <a:pt x="238760" y="322071"/>
                  </a:lnTo>
                  <a:lnTo>
                    <a:pt x="249174" y="322071"/>
                  </a:lnTo>
                  <a:lnTo>
                    <a:pt x="249174" y="10413"/>
                  </a:lnTo>
                  <a:close/>
                </a:path>
                <a:path w="332739" h="334010">
                  <a:moveTo>
                    <a:pt x="218059" y="103886"/>
                  </a:moveTo>
                  <a:lnTo>
                    <a:pt x="72643" y="103886"/>
                  </a:lnTo>
                  <a:lnTo>
                    <a:pt x="72643" y="114300"/>
                  </a:lnTo>
                  <a:lnTo>
                    <a:pt x="218059" y="114300"/>
                  </a:lnTo>
                  <a:lnTo>
                    <a:pt x="218059" y="103886"/>
                  </a:lnTo>
                  <a:close/>
                </a:path>
                <a:path w="332739" h="334010">
                  <a:moveTo>
                    <a:pt x="218059" y="72770"/>
                  </a:moveTo>
                  <a:lnTo>
                    <a:pt x="72643" y="72770"/>
                  </a:lnTo>
                  <a:lnTo>
                    <a:pt x="72643" y="83057"/>
                  </a:lnTo>
                  <a:lnTo>
                    <a:pt x="218059" y="83057"/>
                  </a:lnTo>
                  <a:lnTo>
                    <a:pt x="218059" y="72770"/>
                  </a:lnTo>
                  <a:close/>
                </a:path>
                <a:path w="332739" h="334010">
                  <a:moveTo>
                    <a:pt x="332231" y="0"/>
                  </a:moveTo>
                  <a:lnTo>
                    <a:pt x="280288" y="0"/>
                  </a:lnTo>
                  <a:lnTo>
                    <a:pt x="280288" y="281813"/>
                  </a:lnTo>
                  <a:lnTo>
                    <a:pt x="306324" y="333755"/>
                  </a:lnTo>
                  <a:lnTo>
                    <a:pt x="317979" y="310388"/>
                  </a:lnTo>
                  <a:lnTo>
                    <a:pt x="306324" y="310388"/>
                  </a:lnTo>
                  <a:lnTo>
                    <a:pt x="290702" y="279273"/>
                  </a:lnTo>
                  <a:lnTo>
                    <a:pt x="290702" y="62356"/>
                  </a:lnTo>
                  <a:lnTo>
                    <a:pt x="332231" y="62356"/>
                  </a:lnTo>
                  <a:lnTo>
                    <a:pt x="332231" y="51942"/>
                  </a:lnTo>
                  <a:lnTo>
                    <a:pt x="290702" y="51942"/>
                  </a:lnTo>
                  <a:lnTo>
                    <a:pt x="290702" y="10413"/>
                  </a:lnTo>
                  <a:lnTo>
                    <a:pt x="332231" y="10413"/>
                  </a:lnTo>
                  <a:lnTo>
                    <a:pt x="332231" y="0"/>
                  </a:lnTo>
                  <a:close/>
                </a:path>
                <a:path w="332739" h="334010">
                  <a:moveTo>
                    <a:pt x="332231" y="62356"/>
                  </a:moveTo>
                  <a:lnTo>
                    <a:pt x="321817" y="62356"/>
                  </a:lnTo>
                  <a:lnTo>
                    <a:pt x="321817" y="279273"/>
                  </a:lnTo>
                  <a:lnTo>
                    <a:pt x="306324" y="310388"/>
                  </a:lnTo>
                  <a:lnTo>
                    <a:pt x="317979" y="310388"/>
                  </a:lnTo>
                  <a:lnTo>
                    <a:pt x="332231" y="281813"/>
                  </a:lnTo>
                  <a:lnTo>
                    <a:pt x="332231" y="62356"/>
                  </a:lnTo>
                  <a:close/>
                </a:path>
                <a:path w="332739" h="334010">
                  <a:moveTo>
                    <a:pt x="332231" y="10413"/>
                  </a:moveTo>
                  <a:lnTo>
                    <a:pt x="321817" y="10413"/>
                  </a:lnTo>
                  <a:lnTo>
                    <a:pt x="321817" y="51942"/>
                  </a:lnTo>
                  <a:lnTo>
                    <a:pt x="332231" y="51942"/>
                  </a:lnTo>
                  <a:lnTo>
                    <a:pt x="332231" y="10413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359402" y="1727454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79" h="792480">
                  <a:moveTo>
                    <a:pt x="0" y="396240"/>
                  </a:moveTo>
                  <a:lnTo>
                    <a:pt x="198120" y="0"/>
                  </a:lnTo>
                  <a:lnTo>
                    <a:pt x="720851" y="0"/>
                  </a:lnTo>
                  <a:lnTo>
                    <a:pt x="918972" y="396240"/>
                  </a:lnTo>
                  <a:lnTo>
                    <a:pt x="720851" y="792480"/>
                  </a:lnTo>
                  <a:lnTo>
                    <a:pt x="198120" y="792480"/>
                  </a:lnTo>
                  <a:lnTo>
                    <a:pt x="0" y="396240"/>
                  </a:lnTo>
                  <a:close/>
                </a:path>
              </a:pathLst>
            </a:custGeom>
            <a:ln w="38100">
              <a:solidFill>
                <a:srgbClr val="9422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8130540" y="1708404"/>
            <a:ext cx="957580" cy="830580"/>
            <a:chOff x="8130540" y="1708404"/>
            <a:chExt cx="957580" cy="830580"/>
          </a:xfrm>
        </p:grpSpPr>
        <p:sp>
          <p:nvSpPr>
            <p:cNvPr id="11" name="object 11"/>
            <p:cNvSpPr/>
            <p:nvPr/>
          </p:nvSpPr>
          <p:spPr>
            <a:xfrm>
              <a:off x="8441436" y="2011679"/>
              <a:ext cx="334010" cy="285115"/>
            </a:xfrm>
            <a:custGeom>
              <a:avLst/>
              <a:gdLst/>
              <a:ahLst/>
              <a:cxnLst/>
              <a:rect l="l" t="t" r="r" b="b"/>
              <a:pathLst>
                <a:path w="334009" h="285114">
                  <a:moveTo>
                    <a:pt x="219075" y="274574"/>
                  </a:moveTo>
                  <a:lnTo>
                    <a:pt x="172085" y="274574"/>
                  </a:lnTo>
                  <a:lnTo>
                    <a:pt x="172085" y="222758"/>
                  </a:lnTo>
                  <a:lnTo>
                    <a:pt x="161671" y="222758"/>
                  </a:lnTo>
                  <a:lnTo>
                    <a:pt x="161671" y="274574"/>
                  </a:lnTo>
                  <a:lnTo>
                    <a:pt x="114681" y="274574"/>
                  </a:lnTo>
                  <a:lnTo>
                    <a:pt x="114681" y="284988"/>
                  </a:lnTo>
                  <a:lnTo>
                    <a:pt x="219075" y="284988"/>
                  </a:lnTo>
                  <a:lnTo>
                    <a:pt x="219075" y="274574"/>
                  </a:lnTo>
                  <a:close/>
                </a:path>
                <a:path w="334009" h="285114">
                  <a:moveTo>
                    <a:pt x="333756" y="10414"/>
                  </a:moveTo>
                  <a:lnTo>
                    <a:pt x="323342" y="10414"/>
                  </a:lnTo>
                  <a:lnTo>
                    <a:pt x="323342" y="170942"/>
                  </a:lnTo>
                  <a:lnTo>
                    <a:pt x="333756" y="170942"/>
                  </a:lnTo>
                  <a:lnTo>
                    <a:pt x="333756" y="10414"/>
                  </a:lnTo>
                  <a:close/>
                </a:path>
                <a:path w="334009" h="285114">
                  <a:moveTo>
                    <a:pt x="333756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71450"/>
                  </a:lnTo>
                  <a:lnTo>
                    <a:pt x="0" y="181610"/>
                  </a:lnTo>
                  <a:lnTo>
                    <a:pt x="0" y="212090"/>
                  </a:lnTo>
                  <a:lnTo>
                    <a:pt x="0" y="222250"/>
                  </a:lnTo>
                  <a:lnTo>
                    <a:pt x="333756" y="222250"/>
                  </a:lnTo>
                  <a:lnTo>
                    <a:pt x="333756" y="171450"/>
                  </a:lnTo>
                  <a:lnTo>
                    <a:pt x="323342" y="171450"/>
                  </a:lnTo>
                  <a:lnTo>
                    <a:pt x="323342" y="181610"/>
                  </a:lnTo>
                  <a:lnTo>
                    <a:pt x="323342" y="212090"/>
                  </a:lnTo>
                  <a:lnTo>
                    <a:pt x="10414" y="212090"/>
                  </a:lnTo>
                  <a:lnTo>
                    <a:pt x="10414" y="181610"/>
                  </a:lnTo>
                  <a:lnTo>
                    <a:pt x="323342" y="181610"/>
                  </a:lnTo>
                  <a:lnTo>
                    <a:pt x="323342" y="171450"/>
                  </a:lnTo>
                  <a:lnTo>
                    <a:pt x="10414" y="171450"/>
                  </a:lnTo>
                  <a:lnTo>
                    <a:pt x="10414" y="10160"/>
                  </a:lnTo>
                  <a:lnTo>
                    <a:pt x="333756" y="10160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149590" y="1727454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79" h="792480">
                  <a:moveTo>
                    <a:pt x="0" y="396240"/>
                  </a:moveTo>
                  <a:lnTo>
                    <a:pt x="198119" y="0"/>
                  </a:lnTo>
                  <a:lnTo>
                    <a:pt x="720851" y="0"/>
                  </a:lnTo>
                  <a:lnTo>
                    <a:pt x="918971" y="396240"/>
                  </a:lnTo>
                  <a:lnTo>
                    <a:pt x="720851" y="792480"/>
                  </a:lnTo>
                  <a:lnTo>
                    <a:pt x="198119" y="792480"/>
                  </a:lnTo>
                  <a:lnTo>
                    <a:pt x="0" y="396240"/>
                  </a:lnTo>
                  <a:close/>
                </a:path>
              </a:pathLst>
            </a:custGeom>
            <a:ln w="38100">
              <a:solidFill>
                <a:srgbClr val="9422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89787" y="1708404"/>
            <a:ext cx="957580" cy="830580"/>
            <a:chOff x="589787" y="1708404"/>
            <a:chExt cx="957580" cy="830580"/>
          </a:xfrm>
        </p:grpSpPr>
        <p:sp>
          <p:nvSpPr>
            <p:cNvPr id="14" name="object 14"/>
            <p:cNvSpPr/>
            <p:nvPr/>
          </p:nvSpPr>
          <p:spPr>
            <a:xfrm>
              <a:off x="981455" y="1993392"/>
              <a:ext cx="177165" cy="334010"/>
            </a:xfrm>
            <a:custGeom>
              <a:avLst/>
              <a:gdLst/>
              <a:ahLst/>
              <a:cxnLst/>
              <a:rect l="l" t="t" r="r" b="b"/>
              <a:pathLst>
                <a:path w="177165" h="334010">
                  <a:moveTo>
                    <a:pt x="176784" y="0"/>
                  </a:moveTo>
                  <a:lnTo>
                    <a:pt x="0" y="0"/>
                  </a:lnTo>
                  <a:lnTo>
                    <a:pt x="0" y="333756"/>
                  </a:lnTo>
                  <a:lnTo>
                    <a:pt x="176784" y="333756"/>
                  </a:lnTo>
                  <a:lnTo>
                    <a:pt x="176784" y="323342"/>
                  </a:lnTo>
                  <a:lnTo>
                    <a:pt x="10401" y="323342"/>
                  </a:lnTo>
                  <a:lnTo>
                    <a:pt x="10401" y="192912"/>
                  </a:lnTo>
                  <a:lnTo>
                    <a:pt x="176784" y="192912"/>
                  </a:lnTo>
                  <a:lnTo>
                    <a:pt x="176784" y="182499"/>
                  </a:lnTo>
                  <a:lnTo>
                    <a:pt x="10401" y="182499"/>
                  </a:lnTo>
                  <a:lnTo>
                    <a:pt x="10401" y="31242"/>
                  </a:lnTo>
                  <a:lnTo>
                    <a:pt x="176784" y="31242"/>
                  </a:lnTo>
                  <a:lnTo>
                    <a:pt x="176784" y="20828"/>
                  </a:lnTo>
                  <a:lnTo>
                    <a:pt x="10401" y="20828"/>
                  </a:lnTo>
                  <a:lnTo>
                    <a:pt x="10401" y="10413"/>
                  </a:lnTo>
                  <a:lnTo>
                    <a:pt x="176784" y="10413"/>
                  </a:lnTo>
                  <a:lnTo>
                    <a:pt x="176784" y="0"/>
                  </a:lnTo>
                  <a:close/>
                </a:path>
                <a:path w="177165" h="334010">
                  <a:moveTo>
                    <a:pt x="176784" y="192912"/>
                  </a:moveTo>
                  <a:lnTo>
                    <a:pt x="166382" y="192912"/>
                  </a:lnTo>
                  <a:lnTo>
                    <a:pt x="166382" y="323342"/>
                  </a:lnTo>
                  <a:lnTo>
                    <a:pt x="176784" y="323342"/>
                  </a:lnTo>
                  <a:lnTo>
                    <a:pt x="176784" y="192912"/>
                  </a:lnTo>
                  <a:close/>
                </a:path>
                <a:path w="177165" h="334010">
                  <a:moveTo>
                    <a:pt x="85788" y="203327"/>
                  </a:moveTo>
                  <a:lnTo>
                    <a:pt x="47447" y="219710"/>
                  </a:lnTo>
                  <a:lnTo>
                    <a:pt x="31203" y="258191"/>
                  </a:lnTo>
                  <a:lnTo>
                    <a:pt x="32218" y="268880"/>
                  </a:lnTo>
                  <a:lnTo>
                    <a:pt x="55936" y="303712"/>
                  </a:lnTo>
                  <a:lnTo>
                    <a:pt x="85788" y="312928"/>
                  </a:lnTo>
                  <a:lnTo>
                    <a:pt x="96472" y="311904"/>
                  </a:lnTo>
                  <a:lnTo>
                    <a:pt x="106427" y="308832"/>
                  </a:lnTo>
                  <a:lnTo>
                    <a:pt x="115651" y="303712"/>
                  </a:lnTo>
                  <a:lnTo>
                    <a:pt x="117071" y="302513"/>
                  </a:lnTo>
                  <a:lnTo>
                    <a:pt x="85788" y="302513"/>
                  </a:lnTo>
                  <a:lnTo>
                    <a:pt x="77016" y="301684"/>
                  </a:lnTo>
                  <a:lnTo>
                    <a:pt x="44846" y="275097"/>
                  </a:lnTo>
                  <a:lnTo>
                    <a:pt x="41592" y="258191"/>
                  </a:lnTo>
                  <a:lnTo>
                    <a:pt x="42406" y="249378"/>
                  </a:lnTo>
                  <a:lnTo>
                    <a:pt x="68892" y="217106"/>
                  </a:lnTo>
                  <a:lnTo>
                    <a:pt x="85788" y="213868"/>
                  </a:lnTo>
                  <a:lnTo>
                    <a:pt x="117221" y="213868"/>
                  </a:lnTo>
                  <a:lnTo>
                    <a:pt x="115651" y="212542"/>
                  </a:lnTo>
                  <a:lnTo>
                    <a:pt x="106427" y="207422"/>
                  </a:lnTo>
                  <a:lnTo>
                    <a:pt x="96472" y="204350"/>
                  </a:lnTo>
                  <a:lnTo>
                    <a:pt x="85788" y="203327"/>
                  </a:lnTo>
                  <a:close/>
                </a:path>
                <a:path w="177165" h="334010">
                  <a:moveTo>
                    <a:pt x="117221" y="213868"/>
                  </a:moveTo>
                  <a:lnTo>
                    <a:pt x="85788" y="213868"/>
                  </a:lnTo>
                  <a:lnTo>
                    <a:pt x="94566" y="214677"/>
                  </a:lnTo>
                  <a:lnTo>
                    <a:pt x="102690" y="217106"/>
                  </a:lnTo>
                  <a:lnTo>
                    <a:pt x="129172" y="249378"/>
                  </a:lnTo>
                  <a:lnTo>
                    <a:pt x="129984" y="258191"/>
                  </a:lnTo>
                  <a:lnTo>
                    <a:pt x="129172" y="266948"/>
                  </a:lnTo>
                  <a:lnTo>
                    <a:pt x="102690" y="299212"/>
                  </a:lnTo>
                  <a:lnTo>
                    <a:pt x="85788" y="302513"/>
                  </a:lnTo>
                  <a:lnTo>
                    <a:pt x="117071" y="302513"/>
                  </a:lnTo>
                  <a:lnTo>
                    <a:pt x="139371" y="268880"/>
                  </a:lnTo>
                  <a:lnTo>
                    <a:pt x="140385" y="258191"/>
                  </a:lnTo>
                  <a:lnTo>
                    <a:pt x="139371" y="247427"/>
                  </a:lnTo>
                  <a:lnTo>
                    <a:pt x="136326" y="237426"/>
                  </a:lnTo>
                  <a:lnTo>
                    <a:pt x="131250" y="228187"/>
                  </a:lnTo>
                  <a:lnTo>
                    <a:pt x="124142" y="219710"/>
                  </a:lnTo>
                  <a:lnTo>
                    <a:pt x="117221" y="213868"/>
                  </a:lnTo>
                  <a:close/>
                </a:path>
                <a:path w="177165" h="334010">
                  <a:moveTo>
                    <a:pt x="90563" y="239903"/>
                  </a:moveTo>
                  <a:lnTo>
                    <a:pt x="81025" y="239903"/>
                  </a:lnTo>
                  <a:lnTo>
                    <a:pt x="76796" y="241681"/>
                  </a:lnTo>
                  <a:lnTo>
                    <a:pt x="73113" y="245363"/>
                  </a:lnTo>
                  <a:lnTo>
                    <a:pt x="69430" y="249174"/>
                  </a:lnTo>
                  <a:lnTo>
                    <a:pt x="67589" y="253365"/>
                  </a:lnTo>
                  <a:lnTo>
                    <a:pt x="67589" y="262890"/>
                  </a:lnTo>
                  <a:lnTo>
                    <a:pt x="69430" y="267208"/>
                  </a:lnTo>
                  <a:lnTo>
                    <a:pt x="76796" y="274574"/>
                  </a:lnTo>
                  <a:lnTo>
                    <a:pt x="81025" y="276352"/>
                  </a:lnTo>
                  <a:lnTo>
                    <a:pt x="90563" y="276352"/>
                  </a:lnTo>
                  <a:lnTo>
                    <a:pt x="94780" y="274574"/>
                  </a:lnTo>
                  <a:lnTo>
                    <a:pt x="102146" y="267208"/>
                  </a:lnTo>
                  <a:lnTo>
                    <a:pt x="102687" y="265938"/>
                  </a:lnTo>
                  <a:lnTo>
                    <a:pt x="80594" y="265938"/>
                  </a:lnTo>
                  <a:lnTo>
                    <a:pt x="77990" y="263398"/>
                  </a:lnTo>
                  <a:lnTo>
                    <a:pt x="77990" y="252984"/>
                  </a:lnTo>
                  <a:lnTo>
                    <a:pt x="80594" y="250317"/>
                  </a:lnTo>
                  <a:lnTo>
                    <a:pt x="102648" y="250317"/>
                  </a:lnTo>
                  <a:lnTo>
                    <a:pt x="102146" y="249174"/>
                  </a:lnTo>
                  <a:lnTo>
                    <a:pt x="98463" y="245363"/>
                  </a:lnTo>
                  <a:lnTo>
                    <a:pt x="94780" y="241681"/>
                  </a:lnTo>
                  <a:lnTo>
                    <a:pt x="90563" y="239903"/>
                  </a:lnTo>
                  <a:close/>
                </a:path>
                <a:path w="177165" h="334010">
                  <a:moveTo>
                    <a:pt x="102648" y="250317"/>
                  </a:moveTo>
                  <a:lnTo>
                    <a:pt x="90995" y="250317"/>
                  </a:lnTo>
                  <a:lnTo>
                    <a:pt x="93586" y="252984"/>
                  </a:lnTo>
                  <a:lnTo>
                    <a:pt x="93586" y="263398"/>
                  </a:lnTo>
                  <a:lnTo>
                    <a:pt x="90995" y="265938"/>
                  </a:lnTo>
                  <a:lnTo>
                    <a:pt x="102687" y="265938"/>
                  </a:lnTo>
                  <a:lnTo>
                    <a:pt x="103987" y="262890"/>
                  </a:lnTo>
                  <a:lnTo>
                    <a:pt x="103987" y="253365"/>
                  </a:lnTo>
                  <a:lnTo>
                    <a:pt x="102648" y="250317"/>
                  </a:lnTo>
                  <a:close/>
                </a:path>
                <a:path w="177165" h="334010">
                  <a:moveTo>
                    <a:pt x="176784" y="31242"/>
                  </a:moveTo>
                  <a:lnTo>
                    <a:pt x="166382" y="31242"/>
                  </a:lnTo>
                  <a:lnTo>
                    <a:pt x="166382" y="182499"/>
                  </a:lnTo>
                  <a:lnTo>
                    <a:pt x="176784" y="182499"/>
                  </a:lnTo>
                  <a:lnTo>
                    <a:pt x="176784" y="31242"/>
                  </a:lnTo>
                  <a:close/>
                </a:path>
                <a:path w="177165" h="334010">
                  <a:moveTo>
                    <a:pt x="176784" y="10413"/>
                  </a:moveTo>
                  <a:lnTo>
                    <a:pt x="166382" y="10413"/>
                  </a:lnTo>
                  <a:lnTo>
                    <a:pt x="166382" y="20828"/>
                  </a:lnTo>
                  <a:lnTo>
                    <a:pt x="176784" y="20828"/>
                  </a:lnTo>
                  <a:lnTo>
                    <a:pt x="176784" y="10413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08837" y="1727454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80" h="792480">
                  <a:moveTo>
                    <a:pt x="0" y="396240"/>
                  </a:moveTo>
                  <a:lnTo>
                    <a:pt x="198120" y="0"/>
                  </a:lnTo>
                  <a:lnTo>
                    <a:pt x="720852" y="0"/>
                  </a:lnTo>
                  <a:lnTo>
                    <a:pt x="918972" y="396240"/>
                  </a:lnTo>
                  <a:lnTo>
                    <a:pt x="720852" y="792480"/>
                  </a:lnTo>
                  <a:lnTo>
                    <a:pt x="198120" y="792480"/>
                  </a:lnTo>
                  <a:lnTo>
                    <a:pt x="0" y="396240"/>
                  </a:lnTo>
                  <a:close/>
                </a:path>
              </a:pathLst>
            </a:custGeom>
            <a:ln w="38100">
              <a:solidFill>
                <a:srgbClr val="9422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340352" y="3957828"/>
            <a:ext cx="957580" cy="830580"/>
            <a:chOff x="4340352" y="3957828"/>
            <a:chExt cx="957580" cy="830580"/>
          </a:xfrm>
        </p:grpSpPr>
        <p:sp>
          <p:nvSpPr>
            <p:cNvPr id="17" name="object 17"/>
            <p:cNvSpPr/>
            <p:nvPr/>
          </p:nvSpPr>
          <p:spPr>
            <a:xfrm>
              <a:off x="4649724" y="4230624"/>
              <a:ext cx="334010" cy="335280"/>
            </a:xfrm>
            <a:custGeom>
              <a:avLst/>
              <a:gdLst/>
              <a:ahLst/>
              <a:cxnLst/>
              <a:rect l="l" t="t" r="r" b="b"/>
              <a:pathLst>
                <a:path w="334010" h="335279">
                  <a:moveTo>
                    <a:pt x="0" y="0"/>
                  </a:moveTo>
                  <a:lnTo>
                    <a:pt x="0" y="335280"/>
                  </a:lnTo>
                  <a:lnTo>
                    <a:pt x="333755" y="335280"/>
                  </a:lnTo>
                  <a:lnTo>
                    <a:pt x="323389" y="324865"/>
                  </a:lnTo>
                  <a:lnTo>
                    <a:pt x="10413" y="324865"/>
                  </a:lnTo>
                  <a:lnTo>
                    <a:pt x="10413" y="288417"/>
                  </a:lnTo>
                  <a:lnTo>
                    <a:pt x="41528" y="288417"/>
                  </a:lnTo>
                  <a:lnTo>
                    <a:pt x="41528" y="278002"/>
                  </a:lnTo>
                  <a:lnTo>
                    <a:pt x="10413" y="278002"/>
                  </a:lnTo>
                  <a:lnTo>
                    <a:pt x="10413" y="246761"/>
                  </a:lnTo>
                  <a:lnTo>
                    <a:pt x="31114" y="246761"/>
                  </a:lnTo>
                  <a:lnTo>
                    <a:pt x="31114" y="236346"/>
                  </a:lnTo>
                  <a:lnTo>
                    <a:pt x="10413" y="236346"/>
                  </a:lnTo>
                  <a:lnTo>
                    <a:pt x="10413" y="205105"/>
                  </a:lnTo>
                  <a:lnTo>
                    <a:pt x="41528" y="205105"/>
                  </a:lnTo>
                  <a:lnTo>
                    <a:pt x="41528" y="194690"/>
                  </a:lnTo>
                  <a:lnTo>
                    <a:pt x="10413" y="194690"/>
                  </a:lnTo>
                  <a:lnTo>
                    <a:pt x="10413" y="163449"/>
                  </a:lnTo>
                  <a:lnTo>
                    <a:pt x="31114" y="163449"/>
                  </a:lnTo>
                  <a:lnTo>
                    <a:pt x="31114" y="153034"/>
                  </a:lnTo>
                  <a:lnTo>
                    <a:pt x="10413" y="153034"/>
                  </a:lnTo>
                  <a:lnTo>
                    <a:pt x="10413" y="121793"/>
                  </a:lnTo>
                  <a:lnTo>
                    <a:pt x="41528" y="121793"/>
                  </a:lnTo>
                  <a:lnTo>
                    <a:pt x="41528" y="111378"/>
                  </a:lnTo>
                  <a:lnTo>
                    <a:pt x="10413" y="111378"/>
                  </a:lnTo>
                  <a:lnTo>
                    <a:pt x="10413" y="24764"/>
                  </a:lnTo>
                  <a:lnTo>
                    <a:pt x="24652" y="24764"/>
                  </a:lnTo>
                  <a:lnTo>
                    <a:pt x="0" y="0"/>
                  </a:lnTo>
                  <a:close/>
                </a:path>
                <a:path w="334010" h="335279">
                  <a:moveTo>
                    <a:pt x="24652" y="24764"/>
                  </a:moveTo>
                  <a:lnTo>
                    <a:pt x="10413" y="24764"/>
                  </a:lnTo>
                  <a:lnTo>
                    <a:pt x="309117" y="324865"/>
                  </a:lnTo>
                  <a:lnTo>
                    <a:pt x="323389" y="324865"/>
                  </a:lnTo>
                  <a:lnTo>
                    <a:pt x="24652" y="24764"/>
                  </a:lnTo>
                  <a:close/>
                </a:path>
                <a:path w="334010" h="335279">
                  <a:moveTo>
                    <a:pt x="67437" y="145795"/>
                  </a:moveTo>
                  <a:lnTo>
                    <a:pt x="67437" y="288417"/>
                  </a:lnTo>
                  <a:lnTo>
                    <a:pt x="209296" y="288417"/>
                  </a:lnTo>
                  <a:lnTo>
                    <a:pt x="198937" y="278002"/>
                  </a:lnTo>
                  <a:lnTo>
                    <a:pt x="77724" y="278002"/>
                  </a:lnTo>
                  <a:lnTo>
                    <a:pt x="77724" y="170561"/>
                  </a:lnTo>
                  <a:lnTo>
                    <a:pt x="92069" y="170561"/>
                  </a:lnTo>
                  <a:lnTo>
                    <a:pt x="67437" y="145795"/>
                  </a:lnTo>
                  <a:close/>
                </a:path>
                <a:path w="334010" h="335279">
                  <a:moveTo>
                    <a:pt x="92069" y="170561"/>
                  </a:moveTo>
                  <a:lnTo>
                    <a:pt x="77724" y="170561"/>
                  </a:lnTo>
                  <a:lnTo>
                    <a:pt x="184658" y="278002"/>
                  </a:lnTo>
                  <a:lnTo>
                    <a:pt x="198937" y="278002"/>
                  </a:lnTo>
                  <a:lnTo>
                    <a:pt x="92069" y="170561"/>
                  </a:lnTo>
                  <a:close/>
                </a:path>
                <a:path w="334010" h="335279">
                  <a:moveTo>
                    <a:pt x="129666" y="0"/>
                  </a:moveTo>
                  <a:lnTo>
                    <a:pt x="91439" y="38353"/>
                  </a:lnTo>
                  <a:lnTo>
                    <a:pt x="282575" y="230505"/>
                  </a:lnTo>
                  <a:lnTo>
                    <a:pt x="333755" y="243458"/>
                  </a:lnTo>
                  <a:lnTo>
                    <a:pt x="330141" y="229107"/>
                  </a:lnTo>
                  <a:lnTo>
                    <a:pt x="319531" y="229107"/>
                  </a:lnTo>
                  <a:lnTo>
                    <a:pt x="287781" y="221361"/>
                  </a:lnTo>
                  <a:lnTo>
                    <a:pt x="136778" y="69595"/>
                  </a:lnTo>
                  <a:lnTo>
                    <a:pt x="143890" y="62483"/>
                  </a:lnTo>
                  <a:lnTo>
                    <a:pt x="129666" y="62483"/>
                  </a:lnTo>
                  <a:lnTo>
                    <a:pt x="105663" y="38353"/>
                  </a:lnTo>
                  <a:lnTo>
                    <a:pt x="129666" y="14350"/>
                  </a:lnTo>
                  <a:lnTo>
                    <a:pt x="143951" y="14350"/>
                  </a:lnTo>
                  <a:lnTo>
                    <a:pt x="129666" y="0"/>
                  </a:lnTo>
                  <a:close/>
                </a:path>
                <a:path w="334010" h="335279">
                  <a:moveTo>
                    <a:pt x="175048" y="45593"/>
                  </a:moveTo>
                  <a:lnTo>
                    <a:pt x="160781" y="45593"/>
                  </a:lnTo>
                  <a:lnTo>
                    <a:pt x="311658" y="197231"/>
                  </a:lnTo>
                  <a:lnTo>
                    <a:pt x="319531" y="229107"/>
                  </a:lnTo>
                  <a:lnTo>
                    <a:pt x="330141" y="229107"/>
                  </a:lnTo>
                  <a:lnTo>
                    <a:pt x="320801" y="192024"/>
                  </a:lnTo>
                  <a:lnTo>
                    <a:pt x="175048" y="45593"/>
                  </a:lnTo>
                  <a:close/>
                </a:path>
                <a:path w="334010" h="335279">
                  <a:moveTo>
                    <a:pt x="143951" y="14350"/>
                  </a:moveTo>
                  <a:lnTo>
                    <a:pt x="129666" y="14350"/>
                  </a:lnTo>
                  <a:lnTo>
                    <a:pt x="153542" y="38353"/>
                  </a:lnTo>
                  <a:lnTo>
                    <a:pt x="129666" y="62483"/>
                  </a:lnTo>
                  <a:lnTo>
                    <a:pt x="143890" y="62483"/>
                  </a:lnTo>
                  <a:lnTo>
                    <a:pt x="160781" y="45593"/>
                  </a:lnTo>
                  <a:lnTo>
                    <a:pt x="175048" y="45593"/>
                  </a:lnTo>
                  <a:lnTo>
                    <a:pt x="143951" y="1435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59402" y="3976878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79" h="792479">
                  <a:moveTo>
                    <a:pt x="0" y="396240"/>
                  </a:moveTo>
                  <a:lnTo>
                    <a:pt x="198120" y="0"/>
                  </a:lnTo>
                  <a:lnTo>
                    <a:pt x="720851" y="0"/>
                  </a:lnTo>
                  <a:lnTo>
                    <a:pt x="918972" y="396240"/>
                  </a:lnTo>
                  <a:lnTo>
                    <a:pt x="720851" y="792480"/>
                  </a:lnTo>
                  <a:lnTo>
                    <a:pt x="198120" y="792480"/>
                  </a:lnTo>
                  <a:lnTo>
                    <a:pt x="0" y="396240"/>
                  </a:lnTo>
                  <a:close/>
                </a:path>
              </a:pathLst>
            </a:custGeom>
            <a:ln w="38100">
              <a:solidFill>
                <a:srgbClr val="9422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8130540" y="3957828"/>
            <a:ext cx="957580" cy="830580"/>
            <a:chOff x="8130540" y="3957828"/>
            <a:chExt cx="957580" cy="830580"/>
          </a:xfrm>
        </p:grpSpPr>
        <p:sp>
          <p:nvSpPr>
            <p:cNvPr id="20" name="object 20"/>
            <p:cNvSpPr/>
            <p:nvPr/>
          </p:nvSpPr>
          <p:spPr>
            <a:xfrm>
              <a:off x="8474964" y="4198620"/>
              <a:ext cx="294640" cy="335280"/>
            </a:xfrm>
            <a:custGeom>
              <a:avLst/>
              <a:gdLst/>
              <a:ahLst/>
              <a:cxnLst/>
              <a:rect l="l" t="t" r="r" b="b"/>
              <a:pathLst>
                <a:path w="294640" h="335279">
                  <a:moveTo>
                    <a:pt x="94487" y="209549"/>
                  </a:moveTo>
                  <a:lnTo>
                    <a:pt x="0" y="209549"/>
                  </a:lnTo>
                  <a:lnTo>
                    <a:pt x="0" y="335279"/>
                  </a:lnTo>
                  <a:lnTo>
                    <a:pt x="294131" y="335279"/>
                  </a:lnTo>
                  <a:lnTo>
                    <a:pt x="294131" y="324738"/>
                  </a:lnTo>
                  <a:lnTo>
                    <a:pt x="10540" y="324738"/>
                  </a:lnTo>
                  <a:lnTo>
                    <a:pt x="10540" y="219963"/>
                  </a:lnTo>
                  <a:lnTo>
                    <a:pt x="94973" y="219963"/>
                  </a:lnTo>
                  <a:lnTo>
                    <a:pt x="94487" y="214756"/>
                  </a:lnTo>
                  <a:lnTo>
                    <a:pt x="94487" y="209549"/>
                  </a:lnTo>
                  <a:close/>
                </a:path>
                <a:path w="294640" h="335279">
                  <a:moveTo>
                    <a:pt x="294131" y="219963"/>
                  </a:moveTo>
                  <a:lnTo>
                    <a:pt x="283590" y="219963"/>
                  </a:lnTo>
                  <a:lnTo>
                    <a:pt x="283590" y="324738"/>
                  </a:lnTo>
                  <a:lnTo>
                    <a:pt x="294131" y="324738"/>
                  </a:lnTo>
                  <a:lnTo>
                    <a:pt x="294131" y="219963"/>
                  </a:lnTo>
                  <a:close/>
                </a:path>
                <a:path w="294640" h="335279">
                  <a:moveTo>
                    <a:pt x="94973" y="219963"/>
                  </a:moveTo>
                  <a:lnTo>
                    <a:pt x="84074" y="219963"/>
                  </a:lnTo>
                  <a:lnTo>
                    <a:pt x="86052" y="231659"/>
                  </a:lnTo>
                  <a:lnTo>
                    <a:pt x="113918" y="268245"/>
                  </a:lnTo>
                  <a:lnTo>
                    <a:pt x="147065" y="277621"/>
                  </a:lnTo>
                  <a:lnTo>
                    <a:pt x="158876" y="276576"/>
                  </a:lnTo>
                  <a:lnTo>
                    <a:pt x="169925" y="273446"/>
                  </a:lnTo>
                  <a:lnTo>
                    <a:pt x="180212" y="268245"/>
                  </a:lnTo>
                  <a:lnTo>
                    <a:pt x="181574" y="267207"/>
                  </a:lnTo>
                  <a:lnTo>
                    <a:pt x="147065" y="267207"/>
                  </a:lnTo>
                  <a:lnTo>
                    <a:pt x="136610" y="266235"/>
                  </a:lnTo>
                  <a:lnTo>
                    <a:pt x="103221" y="243742"/>
                  </a:lnTo>
                  <a:lnTo>
                    <a:pt x="95462" y="225212"/>
                  </a:lnTo>
                  <a:lnTo>
                    <a:pt x="94973" y="219963"/>
                  </a:lnTo>
                  <a:close/>
                </a:path>
                <a:path w="294640" h="335279">
                  <a:moveTo>
                    <a:pt x="294131" y="209549"/>
                  </a:moveTo>
                  <a:lnTo>
                    <a:pt x="199643" y="209549"/>
                  </a:lnTo>
                  <a:lnTo>
                    <a:pt x="199643" y="214756"/>
                  </a:lnTo>
                  <a:lnTo>
                    <a:pt x="198669" y="225212"/>
                  </a:lnTo>
                  <a:lnTo>
                    <a:pt x="176051" y="258528"/>
                  </a:lnTo>
                  <a:lnTo>
                    <a:pt x="147065" y="267207"/>
                  </a:lnTo>
                  <a:lnTo>
                    <a:pt x="181574" y="267207"/>
                  </a:lnTo>
                  <a:lnTo>
                    <a:pt x="208079" y="231659"/>
                  </a:lnTo>
                  <a:lnTo>
                    <a:pt x="210057" y="219963"/>
                  </a:lnTo>
                  <a:lnTo>
                    <a:pt x="294131" y="219963"/>
                  </a:lnTo>
                  <a:lnTo>
                    <a:pt x="294131" y="209549"/>
                  </a:lnTo>
                  <a:close/>
                </a:path>
                <a:path w="294640" h="335279">
                  <a:moveTo>
                    <a:pt x="262000" y="0"/>
                  </a:moveTo>
                  <a:lnTo>
                    <a:pt x="32130" y="0"/>
                  </a:lnTo>
                  <a:lnTo>
                    <a:pt x="634" y="209549"/>
                  </a:lnTo>
                  <a:lnTo>
                    <a:pt x="11175" y="209549"/>
                  </a:lnTo>
                  <a:lnTo>
                    <a:pt x="41401" y="10540"/>
                  </a:lnTo>
                  <a:lnTo>
                    <a:pt x="263585" y="10540"/>
                  </a:lnTo>
                  <a:lnTo>
                    <a:pt x="262000" y="0"/>
                  </a:lnTo>
                  <a:close/>
                </a:path>
                <a:path w="294640" h="335279">
                  <a:moveTo>
                    <a:pt x="263585" y="10540"/>
                  </a:moveTo>
                  <a:lnTo>
                    <a:pt x="252729" y="10540"/>
                  </a:lnTo>
                  <a:lnTo>
                    <a:pt x="282955" y="209549"/>
                  </a:lnTo>
                  <a:lnTo>
                    <a:pt x="293496" y="209549"/>
                  </a:lnTo>
                  <a:lnTo>
                    <a:pt x="263585" y="10540"/>
                  </a:lnTo>
                  <a:close/>
                </a:path>
                <a:path w="294640" h="335279">
                  <a:moveTo>
                    <a:pt x="252094" y="157098"/>
                  </a:moveTo>
                  <a:lnTo>
                    <a:pt x="42036" y="157098"/>
                  </a:lnTo>
                  <a:lnTo>
                    <a:pt x="42036" y="167639"/>
                  </a:lnTo>
                  <a:lnTo>
                    <a:pt x="252094" y="167639"/>
                  </a:lnTo>
                  <a:lnTo>
                    <a:pt x="252094" y="157098"/>
                  </a:lnTo>
                  <a:close/>
                </a:path>
                <a:path w="294640" h="335279">
                  <a:moveTo>
                    <a:pt x="241553" y="104774"/>
                  </a:moveTo>
                  <a:lnTo>
                    <a:pt x="52577" y="104774"/>
                  </a:lnTo>
                  <a:lnTo>
                    <a:pt x="52577" y="115188"/>
                  </a:lnTo>
                  <a:lnTo>
                    <a:pt x="241553" y="115188"/>
                  </a:lnTo>
                  <a:lnTo>
                    <a:pt x="241553" y="104774"/>
                  </a:lnTo>
                  <a:close/>
                </a:path>
                <a:path w="294640" h="335279">
                  <a:moveTo>
                    <a:pt x="231139" y="52450"/>
                  </a:moveTo>
                  <a:lnTo>
                    <a:pt x="62991" y="52450"/>
                  </a:lnTo>
                  <a:lnTo>
                    <a:pt x="62991" y="62864"/>
                  </a:lnTo>
                  <a:lnTo>
                    <a:pt x="231139" y="62864"/>
                  </a:lnTo>
                  <a:lnTo>
                    <a:pt x="231139" y="5245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149590" y="3976878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79" h="792479">
                  <a:moveTo>
                    <a:pt x="0" y="396240"/>
                  </a:moveTo>
                  <a:lnTo>
                    <a:pt x="198119" y="0"/>
                  </a:lnTo>
                  <a:lnTo>
                    <a:pt x="720851" y="0"/>
                  </a:lnTo>
                  <a:lnTo>
                    <a:pt x="918971" y="396240"/>
                  </a:lnTo>
                  <a:lnTo>
                    <a:pt x="720851" y="792480"/>
                  </a:lnTo>
                  <a:lnTo>
                    <a:pt x="198119" y="792480"/>
                  </a:lnTo>
                  <a:lnTo>
                    <a:pt x="0" y="396240"/>
                  </a:lnTo>
                  <a:close/>
                </a:path>
              </a:pathLst>
            </a:custGeom>
            <a:ln w="38100">
              <a:solidFill>
                <a:srgbClr val="9422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589787" y="3951732"/>
            <a:ext cx="957580" cy="830580"/>
            <a:chOff x="589787" y="3951732"/>
            <a:chExt cx="957580" cy="830580"/>
          </a:xfrm>
        </p:grpSpPr>
        <p:sp>
          <p:nvSpPr>
            <p:cNvPr id="23" name="object 23"/>
            <p:cNvSpPr/>
            <p:nvPr/>
          </p:nvSpPr>
          <p:spPr>
            <a:xfrm>
              <a:off x="940307" y="4230624"/>
              <a:ext cx="259079" cy="335280"/>
            </a:xfrm>
            <a:custGeom>
              <a:avLst/>
              <a:gdLst/>
              <a:ahLst/>
              <a:cxnLst/>
              <a:rect l="l" t="t" r="r" b="b"/>
              <a:pathLst>
                <a:path w="259080" h="335279">
                  <a:moveTo>
                    <a:pt x="25907" y="0"/>
                  </a:moveTo>
                  <a:lnTo>
                    <a:pt x="0" y="52196"/>
                  </a:lnTo>
                  <a:lnTo>
                    <a:pt x="0" y="335280"/>
                  </a:lnTo>
                  <a:lnTo>
                    <a:pt x="51815" y="335280"/>
                  </a:lnTo>
                  <a:lnTo>
                    <a:pt x="51815" y="324865"/>
                  </a:lnTo>
                  <a:lnTo>
                    <a:pt x="10363" y="324865"/>
                  </a:lnTo>
                  <a:lnTo>
                    <a:pt x="10363" y="283082"/>
                  </a:lnTo>
                  <a:lnTo>
                    <a:pt x="51815" y="283082"/>
                  </a:lnTo>
                  <a:lnTo>
                    <a:pt x="51815" y="272669"/>
                  </a:lnTo>
                  <a:lnTo>
                    <a:pt x="10363" y="272669"/>
                  </a:lnTo>
                  <a:lnTo>
                    <a:pt x="10363" y="54737"/>
                  </a:lnTo>
                  <a:lnTo>
                    <a:pt x="25907" y="23494"/>
                  </a:lnTo>
                  <a:lnTo>
                    <a:pt x="37569" y="23494"/>
                  </a:lnTo>
                  <a:lnTo>
                    <a:pt x="25907" y="0"/>
                  </a:lnTo>
                  <a:close/>
                </a:path>
                <a:path w="259080" h="335279">
                  <a:moveTo>
                    <a:pt x="51815" y="283082"/>
                  </a:moveTo>
                  <a:lnTo>
                    <a:pt x="41452" y="283082"/>
                  </a:lnTo>
                  <a:lnTo>
                    <a:pt x="41452" y="324865"/>
                  </a:lnTo>
                  <a:lnTo>
                    <a:pt x="51815" y="324865"/>
                  </a:lnTo>
                  <a:lnTo>
                    <a:pt x="51815" y="283082"/>
                  </a:lnTo>
                  <a:close/>
                </a:path>
                <a:path w="259080" h="335279">
                  <a:moveTo>
                    <a:pt x="37569" y="23494"/>
                  </a:moveTo>
                  <a:lnTo>
                    <a:pt x="25907" y="23494"/>
                  </a:lnTo>
                  <a:lnTo>
                    <a:pt x="41452" y="54737"/>
                  </a:lnTo>
                  <a:lnTo>
                    <a:pt x="41452" y="272669"/>
                  </a:lnTo>
                  <a:lnTo>
                    <a:pt x="51815" y="272669"/>
                  </a:lnTo>
                  <a:lnTo>
                    <a:pt x="51815" y="52196"/>
                  </a:lnTo>
                  <a:lnTo>
                    <a:pt x="37569" y="23494"/>
                  </a:lnTo>
                  <a:close/>
                </a:path>
                <a:path w="259080" h="335279">
                  <a:moveTo>
                    <a:pt x="217627" y="43052"/>
                  </a:moveTo>
                  <a:lnTo>
                    <a:pt x="207263" y="43052"/>
                  </a:lnTo>
                  <a:lnTo>
                    <a:pt x="207263" y="279145"/>
                  </a:lnTo>
                  <a:lnTo>
                    <a:pt x="233172" y="331343"/>
                  </a:lnTo>
                  <a:lnTo>
                    <a:pt x="244833" y="307848"/>
                  </a:lnTo>
                  <a:lnTo>
                    <a:pt x="233172" y="307848"/>
                  </a:lnTo>
                  <a:lnTo>
                    <a:pt x="217627" y="276606"/>
                  </a:lnTo>
                  <a:lnTo>
                    <a:pt x="217627" y="43052"/>
                  </a:lnTo>
                  <a:close/>
                </a:path>
                <a:path w="259080" h="335279">
                  <a:moveTo>
                    <a:pt x="259079" y="22225"/>
                  </a:moveTo>
                  <a:lnTo>
                    <a:pt x="248716" y="22225"/>
                  </a:lnTo>
                  <a:lnTo>
                    <a:pt x="248716" y="276606"/>
                  </a:lnTo>
                  <a:lnTo>
                    <a:pt x="233172" y="307848"/>
                  </a:lnTo>
                  <a:lnTo>
                    <a:pt x="244833" y="307848"/>
                  </a:lnTo>
                  <a:lnTo>
                    <a:pt x="259079" y="279145"/>
                  </a:lnTo>
                  <a:lnTo>
                    <a:pt x="259079" y="22225"/>
                  </a:lnTo>
                  <a:close/>
                </a:path>
                <a:path w="259080" h="335279">
                  <a:moveTo>
                    <a:pt x="259079" y="11683"/>
                  </a:moveTo>
                  <a:lnTo>
                    <a:pt x="207263" y="11683"/>
                  </a:lnTo>
                  <a:lnTo>
                    <a:pt x="207263" y="32638"/>
                  </a:lnTo>
                  <a:lnTo>
                    <a:pt x="186537" y="32638"/>
                  </a:lnTo>
                  <a:lnTo>
                    <a:pt x="186537" y="90043"/>
                  </a:lnTo>
                  <a:lnTo>
                    <a:pt x="196900" y="90043"/>
                  </a:lnTo>
                  <a:lnTo>
                    <a:pt x="196900" y="43052"/>
                  </a:lnTo>
                  <a:lnTo>
                    <a:pt x="217627" y="43052"/>
                  </a:lnTo>
                  <a:lnTo>
                    <a:pt x="217627" y="22225"/>
                  </a:lnTo>
                  <a:lnTo>
                    <a:pt x="259079" y="22225"/>
                  </a:lnTo>
                  <a:lnTo>
                    <a:pt x="259079" y="11683"/>
                  </a:lnTo>
                  <a:close/>
                </a:path>
                <a:path w="259080" h="335279">
                  <a:moveTo>
                    <a:pt x="165811" y="1269"/>
                  </a:moveTo>
                  <a:lnTo>
                    <a:pt x="72542" y="1269"/>
                  </a:lnTo>
                  <a:lnTo>
                    <a:pt x="72542" y="335280"/>
                  </a:lnTo>
                  <a:lnTo>
                    <a:pt x="165811" y="335280"/>
                  </a:lnTo>
                  <a:lnTo>
                    <a:pt x="165811" y="324865"/>
                  </a:lnTo>
                  <a:lnTo>
                    <a:pt x="82905" y="324865"/>
                  </a:lnTo>
                  <a:lnTo>
                    <a:pt x="82905" y="11683"/>
                  </a:lnTo>
                  <a:lnTo>
                    <a:pt x="165811" y="11683"/>
                  </a:lnTo>
                  <a:lnTo>
                    <a:pt x="165811" y="1269"/>
                  </a:lnTo>
                  <a:close/>
                </a:path>
                <a:path w="259080" h="335279">
                  <a:moveTo>
                    <a:pt x="165811" y="11683"/>
                  </a:moveTo>
                  <a:lnTo>
                    <a:pt x="155447" y="11683"/>
                  </a:lnTo>
                  <a:lnTo>
                    <a:pt x="155447" y="58674"/>
                  </a:lnTo>
                  <a:lnTo>
                    <a:pt x="124358" y="58674"/>
                  </a:lnTo>
                  <a:lnTo>
                    <a:pt x="124358" y="69087"/>
                  </a:lnTo>
                  <a:lnTo>
                    <a:pt x="155447" y="69087"/>
                  </a:lnTo>
                  <a:lnTo>
                    <a:pt x="155447" y="110870"/>
                  </a:lnTo>
                  <a:lnTo>
                    <a:pt x="145084" y="110870"/>
                  </a:lnTo>
                  <a:lnTo>
                    <a:pt x="145084" y="121284"/>
                  </a:lnTo>
                  <a:lnTo>
                    <a:pt x="155447" y="121284"/>
                  </a:lnTo>
                  <a:lnTo>
                    <a:pt x="155447" y="163068"/>
                  </a:lnTo>
                  <a:lnTo>
                    <a:pt x="124358" y="163068"/>
                  </a:lnTo>
                  <a:lnTo>
                    <a:pt x="124358" y="173481"/>
                  </a:lnTo>
                  <a:lnTo>
                    <a:pt x="155447" y="173481"/>
                  </a:lnTo>
                  <a:lnTo>
                    <a:pt x="155447" y="215264"/>
                  </a:lnTo>
                  <a:lnTo>
                    <a:pt x="145084" y="215264"/>
                  </a:lnTo>
                  <a:lnTo>
                    <a:pt x="145084" y="225678"/>
                  </a:lnTo>
                  <a:lnTo>
                    <a:pt x="155447" y="225678"/>
                  </a:lnTo>
                  <a:lnTo>
                    <a:pt x="155447" y="267462"/>
                  </a:lnTo>
                  <a:lnTo>
                    <a:pt x="124358" y="267462"/>
                  </a:lnTo>
                  <a:lnTo>
                    <a:pt x="124358" y="277875"/>
                  </a:lnTo>
                  <a:lnTo>
                    <a:pt x="155447" y="277875"/>
                  </a:lnTo>
                  <a:lnTo>
                    <a:pt x="155447" y="324865"/>
                  </a:lnTo>
                  <a:lnTo>
                    <a:pt x="165811" y="324865"/>
                  </a:lnTo>
                  <a:lnTo>
                    <a:pt x="165811" y="11683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08837" y="3970782"/>
              <a:ext cx="919480" cy="792480"/>
            </a:xfrm>
            <a:custGeom>
              <a:avLst/>
              <a:gdLst/>
              <a:ahLst/>
              <a:cxnLst/>
              <a:rect l="l" t="t" r="r" b="b"/>
              <a:pathLst>
                <a:path w="919480" h="792479">
                  <a:moveTo>
                    <a:pt x="0" y="396240"/>
                  </a:moveTo>
                  <a:lnTo>
                    <a:pt x="198120" y="0"/>
                  </a:lnTo>
                  <a:lnTo>
                    <a:pt x="720852" y="0"/>
                  </a:lnTo>
                  <a:lnTo>
                    <a:pt x="918972" y="396240"/>
                  </a:lnTo>
                  <a:lnTo>
                    <a:pt x="720852" y="792480"/>
                  </a:lnTo>
                  <a:lnTo>
                    <a:pt x="198120" y="792480"/>
                  </a:lnTo>
                  <a:lnTo>
                    <a:pt x="0" y="396240"/>
                  </a:lnTo>
                  <a:close/>
                </a:path>
              </a:pathLst>
            </a:custGeom>
            <a:ln w="38100">
              <a:solidFill>
                <a:srgbClr val="94223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737486" y="1741424"/>
            <a:ext cx="2580005" cy="462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Compromiso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  <a:p>
            <a:pPr marL="12700" marR="229870">
              <a:lnSpc>
                <a:spcPct val="150000"/>
              </a:lnSpc>
              <a:spcBef>
                <a:spcPts val="955"/>
              </a:spcBef>
            </a:pP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Cada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asociado está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comprometido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con el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Código </a:t>
            </a:r>
            <a:r>
              <a:rPr sz="1200" spc="-1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Autorregulación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asociación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 Sector,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para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trasladar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 información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necesaria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del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sus</a:t>
            </a:r>
            <a:r>
              <a:rPr sz="1200" spc="-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alianzas</a:t>
            </a:r>
            <a:endParaRPr sz="1200">
              <a:latin typeface="Open Sans" panose="020B0606030504020204"/>
              <a:cs typeface="Open Sans" panose="020B0606030504020204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000" b="1" spc="3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Cultura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  <a:p>
            <a:pPr marL="16510" marR="5080">
              <a:lnSpc>
                <a:spcPct val="150000"/>
              </a:lnSpc>
              <a:spcBef>
                <a:spcPts val="995"/>
              </a:spcBef>
            </a:pP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Incorporamos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en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nuestra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imagen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corporativa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frase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 </a:t>
            </a:r>
            <a:r>
              <a:rPr sz="1200" spc="-1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ES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CULTURA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en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defensa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importancia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que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 ha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representado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largo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historia,  siendo parte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esencial de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las 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sociedades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históricas del</a:t>
            </a:r>
            <a:r>
              <a:rPr sz="1200" spc="1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mundo.</a:t>
            </a:r>
            <a:endParaRPr sz="1200">
              <a:latin typeface="Open Sans" panose="020B0606030504020204"/>
              <a:cs typeface="Open Sans" panose="020B0606030504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0209" y="1736293"/>
            <a:ext cx="2191385" cy="182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45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Libertad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  <a:p>
            <a:pPr marL="12700" marR="5080">
              <a:lnSpc>
                <a:spcPct val="150000"/>
              </a:lnSpc>
              <a:spcBef>
                <a:spcPts val="995"/>
              </a:spcBef>
            </a:pP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Defendemos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libertad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opinión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un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principio capital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es 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no obligación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publicación  por directrices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nuestro 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organismo.</a:t>
            </a:r>
            <a:endParaRPr sz="1200">
              <a:latin typeface="Open Sans" panose="020B0606030504020204"/>
              <a:cs typeface="Open Sans" panose="020B0606030504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0209" y="3989323"/>
            <a:ext cx="2411730" cy="2368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solidFill>
                  <a:srgbClr val="232427"/>
                </a:solidFill>
                <a:latin typeface="Open Sans Semibold" panose="020B0706030804020204"/>
                <a:cs typeface="Open Sans Semibold" panose="020B0706030804020204"/>
              </a:rPr>
              <a:t>Criterio</a:t>
            </a:r>
            <a:endParaRPr sz="2000">
              <a:latin typeface="Open Sans Semibold" panose="020B0706030804020204"/>
              <a:cs typeface="Open Sans Semibold" panose="020B0706030804020204"/>
            </a:endParaRPr>
          </a:p>
          <a:p>
            <a:pPr marL="12700" marR="5080">
              <a:lnSpc>
                <a:spcPct val="150000"/>
              </a:lnSpc>
              <a:spcBef>
                <a:spcPts val="920"/>
              </a:spcBef>
            </a:pP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Elegimos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los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vinos preferidos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por  los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miembros, No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se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trata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catar, 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Se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trata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 seleccionar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los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vinos 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que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resultaron más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noticiables </a:t>
            </a:r>
            <a:r>
              <a:rPr sz="1200" spc="-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someterlo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al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criterio de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todos los  </a:t>
            </a:r>
            <a:r>
              <a:rPr sz="1200" spc="-2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socios </a:t>
            </a:r>
            <a:r>
              <a:rPr sz="1200" spc="-3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para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elegir los </a:t>
            </a:r>
            <a:r>
              <a:rPr sz="1200" spc="-1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MEJORES 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VINOS </a:t>
            </a:r>
            <a:r>
              <a:rPr sz="1200" spc="-4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Y </a:t>
            </a:r>
            <a:r>
              <a:rPr sz="1200" spc="-2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DESTILADOS cada</a:t>
            </a:r>
            <a:r>
              <a:rPr sz="1200" spc="55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 </a:t>
            </a:r>
            <a:r>
              <a:rPr sz="1200" spc="-30" dirty="0">
                <a:solidFill>
                  <a:srgbClr val="525252"/>
                </a:solidFill>
                <a:latin typeface="Open Sans" panose="020B0606030504020204"/>
                <a:cs typeface="Open Sans" panose="020B0606030504020204"/>
              </a:rPr>
              <a:t>año</a:t>
            </a:r>
            <a:endParaRPr sz="1200">
              <a:latin typeface="Open Sans" panose="020B0606030504020204"/>
              <a:cs typeface="Open Sans" panose="020B0606030504020204"/>
            </a:endParaRPr>
          </a:p>
        </p:txBody>
      </p:sp>
      <p:pic>
        <p:nvPicPr>
          <p:cNvPr id="28" name="Marcador de posición de contenido 10" descr="Logo color sin textos - copia"/>
          <p:cNvPicPr>
            <a:picLocks noChangeAspect="1"/>
          </p:cNvPicPr>
          <p:nvPr>
            <p:ph sz="half" idx="2"/>
          </p:nvPr>
        </p:nvPicPr>
        <p:blipFill>
          <a:blip r:embed="rId2"/>
          <a:srcRect t="3935" b="3935"/>
          <a:stretch>
            <a:fillRect/>
          </a:stretch>
        </p:blipFill>
        <p:spPr>
          <a:xfrm>
            <a:off x="193675" y="153670"/>
            <a:ext cx="1431290" cy="1221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3720</Words>
  <Application>WPS Presentation</Application>
  <PresentationFormat>On-screen Show (4:3)</PresentationFormat>
  <Paragraphs>78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Arial</vt:lpstr>
      <vt:lpstr>Open Sans</vt:lpstr>
      <vt:lpstr>Calibri</vt:lpstr>
      <vt:lpstr>Open Sans Semibold</vt:lpstr>
      <vt:lpstr>Microsoft YaHei</vt:lpstr>
      <vt:lpstr>Arial Unicode MS</vt:lpstr>
      <vt:lpstr>Calibri</vt:lpstr>
      <vt:lpstr>Office Theme</vt:lpstr>
      <vt:lpstr>PowerPoint 演示文稿</vt:lpstr>
      <vt:lpstr>De dónde venimos</vt:lpstr>
      <vt:lpstr>Timeline</vt:lpstr>
      <vt:lpstr>Quiénes somos</vt:lpstr>
      <vt:lpstr>Cómo actuamos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Oki Prasastio</dc:creator>
  <cp:lastModifiedBy>google1595328227</cp:lastModifiedBy>
  <cp:revision>1</cp:revision>
  <dcterms:created xsi:type="dcterms:W3CDTF">2026-05-18T17:22:04Z</dcterms:created>
  <dcterms:modified xsi:type="dcterms:W3CDTF">2026-05-18T17:22:06Z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2019-05-21T02:00:00Z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2020-04-28T02:00:00Z</vt:filetime>
  </property>
  <property fmtid="{D5CDD505-2E9C-101B-9397-08002B2CF9AE}" pid="5" name="ICV">
    <vt:lpwstr>69A327B075D3495BAEA1A511AB8590A9_13</vt:lpwstr>
  </property>
  <property fmtid="{D5CDD505-2E9C-101B-9397-08002B2CF9AE}" pid="6" name="KSOProductBuildVer">
    <vt:lpwstr>3082-12.1.0.26372</vt:lpwstr>
  </property>
</Properties>
</file>